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67"/>
  </p:notesMasterIdLst>
  <p:handoutMasterIdLst>
    <p:handoutMasterId r:id="rId68"/>
  </p:handoutMasterIdLst>
  <p:sldIdLst>
    <p:sldId id="354" r:id="rId2"/>
    <p:sldId id="262"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83" r:id="rId22"/>
    <p:sldId id="285"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2" r:id="rId36"/>
    <p:sldId id="303" r:id="rId37"/>
    <p:sldId id="304" r:id="rId38"/>
    <p:sldId id="305" r:id="rId39"/>
    <p:sldId id="306" r:id="rId40"/>
    <p:sldId id="307" r:id="rId41"/>
    <p:sldId id="308" r:id="rId42"/>
    <p:sldId id="309" r:id="rId43"/>
    <p:sldId id="310" r:id="rId44"/>
    <p:sldId id="311" r:id="rId45"/>
    <p:sldId id="312" r:id="rId46"/>
    <p:sldId id="314" r:id="rId47"/>
    <p:sldId id="315" r:id="rId48"/>
    <p:sldId id="316" r:id="rId49"/>
    <p:sldId id="321" r:id="rId50"/>
    <p:sldId id="322" r:id="rId51"/>
    <p:sldId id="323" r:id="rId52"/>
    <p:sldId id="324" r:id="rId53"/>
    <p:sldId id="325" r:id="rId54"/>
    <p:sldId id="326" r:id="rId55"/>
    <p:sldId id="327" r:id="rId56"/>
    <p:sldId id="328" r:id="rId57"/>
    <p:sldId id="336" r:id="rId58"/>
    <p:sldId id="337" r:id="rId59"/>
    <p:sldId id="338" r:id="rId60"/>
    <p:sldId id="339" r:id="rId61"/>
    <p:sldId id="340" r:id="rId62"/>
    <p:sldId id="349" r:id="rId63"/>
    <p:sldId id="350" r:id="rId64"/>
    <p:sldId id="351" r:id="rId65"/>
    <p:sldId id="353" r:id="rId66"/>
  </p:sldIdLst>
  <p:sldSz cx="10363200" cy="7251700"/>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79425" indent="-22225" algn="l" rtl="0" fontAlgn="base">
      <a:spcBef>
        <a:spcPct val="0"/>
      </a:spcBef>
      <a:spcAft>
        <a:spcPct val="0"/>
      </a:spcAft>
      <a:defRPr kern="1200">
        <a:solidFill>
          <a:schemeClr val="tx1"/>
        </a:solidFill>
        <a:latin typeface="Arial" charset="0"/>
        <a:ea typeface="+mn-ea"/>
        <a:cs typeface="Arial" charset="0"/>
      </a:defRPr>
    </a:lvl2pPr>
    <a:lvl3pPr marL="960438" indent="-46038" algn="l" rtl="0" fontAlgn="base">
      <a:spcBef>
        <a:spcPct val="0"/>
      </a:spcBef>
      <a:spcAft>
        <a:spcPct val="0"/>
      </a:spcAft>
      <a:defRPr kern="1200">
        <a:solidFill>
          <a:schemeClr val="tx1"/>
        </a:solidFill>
        <a:latin typeface="Arial" charset="0"/>
        <a:ea typeface="+mn-ea"/>
        <a:cs typeface="Arial" charset="0"/>
      </a:defRPr>
    </a:lvl3pPr>
    <a:lvl4pPr marL="1439863" indent="-68263" algn="l" rtl="0" fontAlgn="base">
      <a:spcBef>
        <a:spcPct val="0"/>
      </a:spcBef>
      <a:spcAft>
        <a:spcPct val="0"/>
      </a:spcAft>
      <a:defRPr kern="1200">
        <a:solidFill>
          <a:schemeClr val="tx1"/>
        </a:solidFill>
        <a:latin typeface="Arial" charset="0"/>
        <a:ea typeface="+mn-ea"/>
        <a:cs typeface="Arial" charset="0"/>
      </a:defRPr>
    </a:lvl4pPr>
    <a:lvl5pPr marL="1920875" indent="-920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3538D"/>
    <a:srgbClr val="0070C0"/>
    <a:srgbClr val="975EC2"/>
    <a:srgbClr val="1F497D"/>
    <a:srgbClr val="008080"/>
    <a:srgbClr val="E46C0A"/>
    <a:srgbClr val="FA7D00"/>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4024" autoAdjust="0"/>
  </p:normalViewPr>
  <p:slideViewPr>
    <p:cSldViewPr>
      <p:cViewPr>
        <p:scale>
          <a:sx n="90" d="100"/>
          <a:sy n="90" d="100"/>
        </p:scale>
        <p:origin x="-1782" y="-72"/>
      </p:cViewPr>
      <p:guideLst>
        <p:guide orient="horz" pos="2332"/>
        <p:guide pos="33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notesViewPr>
    <p:cSldViewPr>
      <p:cViewPr>
        <p:scale>
          <a:sx n="120" d="100"/>
          <a:sy n="120" d="100"/>
        </p:scale>
        <p:origin x="-306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23215394165115"/>
          <c:y val="6.4274691358024696E-4"/>
          <c:w val="0.46909590316573557"/>
          <c:h val="0.90960607583626518"/>
        </c:manualLayout>
      </c:layout>
      <c:barChart>
        <c:barDir val="bar"/>
        <c:grouping val="clustered"/>
        <c:varyColors val="0"/>
        <c:ser>
          <c:idx val="0"/>
          <c:order val="0"/>
          <c:tx>
            <c:strRef>
              <c:f>Feuil1!$B$1</c:f>
              <c:strCache>
                <c:ptCount val="1"/>
                <c:pt idx="0">
                  <c:v>Etude 2014</c:v>
                </c:pt>
              </c:strCache>
            </c:strRef>
          </c:tx>
          <c:spPr>
            <a:solidFill>
              <a:schemeClr val="accent1"/>
            </a:solidFill>
            <a:ln>
              <a:noFill/>
            </a:ln>
            <a:effectLst/>
          </c:spPr>
          <c:invertIfNegative val="0"/>
          <c:dLbls>
            <c:spPr>
              <a:noFill/>
              <a:ln>
                <a:noFill/>
              </a:ln>
              <a:effectLst/>
            </c:spPr>
            <c:txPr>
              <a:bodyPr rot="0" vert="horz"/>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L'assistance et la recherche d'informations juridiques, fiscales, sociales...      </c:v>
                </c:pt>
                <c:pt idx="1">
                  <c:v>Les conseils pour gérer votre patrimoine           </c:v>
                </c:pt>
                <c:pt idx="2">
                  <c:v>Les contentieux et le recouvrement clients         </c:v>
                </c:pt>
                <c:pt idx="3">
                  <c:v>L'aide à la gestion (tableaux de bord, calcul des coûts ...)                       </c:v>
                </c:pt>
                <c:pt idx="4">
                  <c:v>La négociation de crédit avec un banquier           </c:v>
                </c:pt>
              </c:strCache>
            </c:strRef>
          </c:cat>
          <c:val>
            <c:numRef>
              <c:f>Feuil1!$B$2:$B$6</c:f>
              <c:numCache>
                <c:formatCode>0%</c:formatCode>
                <c:ptCount val="5"/>
                <c:pt idx="0">
                  <c:v>0.40099999999999997</c:v>
                </c:pt>
                <c:pt idx="1">
                  <c:v>0.32900000000000001</c:v>
                </c:pt>
                <c:pt idx="2">
                  <c:v>0.14300000000000002</c:v>
                </c:pt>
                <c:pt idx="3">
                  <c:v>0.10699999999999998</c:v>
                </c:pt>
                <c:pt idx="4">
                  <c:v>9.2999999999999999E-2</c:v>
                </c:pt>
              </c:numCache>
            </c:numRef>
          </c:val>
        </c:ser>
        <c:dLbls>
          <c:showLegendKey val="0"/>
          <c:showVal val="0"/>
          <c:showCatName val="0"/>
          <c:showSerName val="0"/>
          <c:showPercent val="0"/>
          <c:showBubbleSize val="0"/>
        </c:dLbls>
        <c:gapWidth val="80"/>
        <c:axId val="163552640"/>
        <c:axId val="163599488"/>
      </c:barChart>
      <c:catAx>
        <c:axId val="16355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3599488"/>
        <c:crosses val="autoZero"/>
        <c:auto val="1"/>
        <c:lblAlgn val="ctr"/>
        <c:lblOffset val="100"/>
        <c:noMultiLvlLbl val="0"/>
      </c:catAx>
      <c:valAx>
        <c:axId val="163599488"/>
        <c:scaling>
          <c:orientation val="minMax"/>
          <c:max val="0.5"/>
        </c:scaling>
        <c:delete val="0"/>
        <c:axPos val="b"/>
        <c:numFmt formatCode="0%" sourceLinked="1"/>
        <c:majorTickMark val="none"/>
        <c:minorTickMark val="none"/>
        <c:tickLblPos val="nextTo"/>
        <c:spPr>
          <a:noFill/>
          <a:ln>
            <a:noFill/>
          </a:ln>
          <a:effectLst/>
        </c:spPr>
        <c:txPr>
          <a:bodyPr rot="-60000000" vert="horz"/>
          <a:lstStyle/>
          <a:p>
            <a:pPr>
              <a:defRPr/>
            </a:pPr>
            <a:endParaRPr lang="fr-FR"/>
          </a:p>
        </c:txPr>
        <c:crossAx val="163552640"/>
        <c:crosses val="autoZero"/>
        <c:crossBetween val="between"/>
        <c:majorUnit val="0.1"/>
        <c:minorUnit val="5.000000000000001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24581005586592"/>
          <c:y val="0"/>
          <c:w val="0.48108224705152081"/>
          <c:h val="0.90829797069017171"/>
        </c:manualLayout>
      </c:layout>
      <c:barChart>
        <c:barDir val="bar"/>
        <c:grouping val="clustered"/>
        <c:varyColors val="0"/>
        <c:ser>
          <c:idx val="0"/>
          <c:order val="0"/>
          <c:tx>
            <c:strRef>
              <c:f>Feuil1!$B$1</c:f>
              <c:strCache>
                <c:ptCount val="1"/>
                <c:pt idx="0">
                  <c:v>Entreprises</c:v>
                </c:pt>
              </c:strCache>
            </c:strRef>
          </c:tx>
          <c:spPr>
            <a:solidFill>
              <a:schemeClr val="accent1"/>
            </a:solidFill>
            <a:ln>
              <a:noFill/>
            </a:ln>
            <a:effectLst/>
          </c:spPr>
          <c:invertIfNegative val="0"/>
          <c:dLbls>
            <c:spPr>
              <a:noFill/>
              <a:ln>
                <a:noFill/>
              </a:ln>
              <a:effectLst/>
            </c:spPr>
            <c:txPr>
              <a:bodyPr rot="0" vert="horz"/>
              <a:lstStyle/>
              <a:p>
                <a:pPr>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Vous connaissez un spécialiste en qui vous avez plus confiance</c:v>
                </c:pt>
                <c:pt idx="1">
                  <c:v>Vous préférez faire appel à différents prestataires</c:v>
                </c:pt>
                <c:pt idx="2">
                  <c:v>Vous ne savez pas s'il réalise ce genre de mission</c:v>
                </c:pt>
                <c:pt idx="3">
                  <c:v>Il ne vous a jamais proposé de telles prestations</c:v>
                </c:pt>
                <c:pt idx="4">
                  <c:v>Pas de besoin</c:v>
                </c:pt>
                <c:pt idx="5">
                  <c:v>Fait en interne / on le fait nous-mêmes </c:v>
                </c:pt>
              </c:strCache>
            </c:strRef>
          </c:cat>
          <c:val>
            <c:numRef>
              <c:f>Feuil1!$B$2:$B$7</c:f>
              <c:numCache>
                <c:formatCode>0%</c:formatCode>
                <c:ptCount val="6"/>
                <c:pt idx="0">
                  <c:v>0.34799999999999998</c:v>
                </c:pt>
                <c:pt idx="1">
                  <c:v>0.23100000000000001</c:v>
                </c:pt>
                <c:pt idx="2">
                  <c:v>0.22199999999999998</c:v>
                </c:pt>
                <c:pt idx="3">
                  <c:v>0.21600000000000003</c:v>
                </c:pt>
                <c:pt idx="4">
                  <c:v>0.17899999999999999</c:v>
                </c:pt>
                <c:pt idx="5">
                  <c:v>0.16499999999999998</c:v>
                </c:pt>
              </c:numCache>
            </c:numRef>
          </c:val>
        </c:ser>
        <c:ser>
          <c:idx val="1"/>
          <c:order val="1"/>
          <c:tx>
            <c:strRef>
              <c:f>Feuil1!$C$1</c:f>
              <c:strCache>
                <c:ptCount val="1"/>
                <c:pt idx="0">
                  <c:v>Associations</c:v>
                </c:pt>
              </c:strCache>
            </c:strRef>
          </c:tx>
          <c:spPr>
            <a:solidFill>
              <a:schemeClr val="accent2"/>
            </a:solidFill>
            <a:ln>
              <a:noFill/>
            </a:ln>
            <a:effectLst/>
          </c:spPr>
          <c:invertIfNegative val="0"/>
          <c:dLbls>
            <c:spPr>
              <a:noFill/>
              <a:ln>
                <a:noFill/>
              </a:ln>
              <a:effectLst/>
            </c:spPr>
            <c:txPr>
              <a:bodyPr rot="0" vert="horz"/>
              <a:lstStyle/>
              <a:p>
                <a:pPr>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Vous connaissez un spécialiste en qui vous avez plus confiance</c:v>
                </c:pt>
                <c:pt idx="1">
                  <c:v>Vous préférez faire appel à différents prestataires</c:v>
                </c:pt>
                <c:pt idx="2">
                  <c:v>Vous ne savez pas s'il réalise ce genre de mission</c:v>
                </c:pt>
                <c:pt idx="3">
                  <c:v>Il ne vous a jamais proposé de telles prestations</c:v>
                </c:pt>
                <c:pt idx="4">
                  <c:v>Pas de besoin</c:v>
                </c:pt>
                <c:pt idx="5">
                  <c:v>Fait en interne / on le fait nous-mêmes </c:v>
                </c:pt>
              </c:strCache>
            </c:strRef>
          </c:cat>
          <c:val>
            <c:numRef>
              <c:f>Feuil1!$C$2:$C$7</c:f>
              <c:numCache>
                <c:formatCode>0%</c:formatCode>
                <c:ptCount val="6"/>
                <c:pt idx="0">
                  <c:v>0.254</c:v>
                </c:pt>
                <c:pt idx="1">
                  <c:v>0.317</c:v>
                </c:pt>
                <c:pt idx="2">
                  <c:v>0.26900000000000002</c:v>
                </c:pt>
                <c:pt idx="3">
                  <c:v>0.28999999999999998</c:v>
                </c:pt>
                <c:pt idx="4">
                  <c:v>0.17899999999999999</c:v>
                </c:pt>
                <c:pt idx="5">
                  <c:v>0.30399999999999999</c:v>
                </c:pt>
              </c:numCache>
            </c:numRef>
          </c:val>
        </c:ser>
        <c:dLbls>
          <c:showLegendKey val="0"/>
          <c:showVal val="0"/>
          <c:showCatName val="0"/>
          <c:showSerName val="0"/>
          <c:showPercent val="0"/>
          <c:showBubbleSize val="0"/>
        </c:dLbls>
        <c:gapWidth val="80"/>
        <c:axId val="163749888"/>
        <c:axId val="163751424"/>
      </c:barChart>
      <c:catAx>
        <c:axId val="163749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3751424"/>
        <c:crosses val="autoZero"/>
        <c:auto val="1"/>
        <c:lblAlgn val="ctr"/>
        <c:lblOffset val="100"/>
        <c:noMultiLvlLbl val="0"/>
      </c:catAx>
      <c:valAx>
        <c:axId val="163751424"/>
        <c:scaling>
          <c:orientation val="minMax"/>
          <c:max val="0.5"/>
        </c:scaling>
        <c:delete val="0"/>
        <c:axPos val="b"/>
        <c:numFmt formatCode="0%" sourceLinked="1"/>
        <c:majorTickMark val="none"/>
        <c:minorTickMark val="none"/>
        <c:tickLblPos val="nextTo"/>
        <c:spPr>
          <a:noFill/>
          <a:ln>
            <a:noFill/>
          </a:ln>
          <a:effectLst/>
        </c:spPr>
        <c:txPr>
          <a:bodyPr rot="-60000000" vert="horz"/>
          <a:lstStyle/>
          <a:p>
            <a:pPr>
              <a:defRPr/>
            </a:pPr>
            <a:endParaRPr lang="fr-FR"/>
          </a:p>
        </c:txPr>
        <c:crossAx val="163749888"/>
        <c:crosses val="autoZero"/>
        <c:crossBetween val="between"/>
        <c:majorUnit val="0.1"/>
      </c:valAx>
      <c:spPr>
        <a:noFill/>
        <a:ln>
          <a:noFill/>
        </a:ln>
        <a:effectLst/>
      </c:spPr>
    </c:plotArea>
    <c:legend>
      <c:legendPos val="b"/>
      <c:layout>
        <c:manualLayout>
          <c:xMode val="edge"/>
          <c:yMode val="edge"/>
          <c:x val="0.76824487895716942"/>
          <c:y val="0.10899562757201647"/>
          <c:w val="0.22776620515028215"/>
          <c:h val="0.19085471458924771"/>
        </c:manualLayout>
      </c:layout>
      <c:overlay val="0"/>
      <c:spPr>
        <a:noFill/>
        <a:ln>
          <a:noFill/>
        </a:ln>
        <a:effectLst/>
      </c:spPr>
      <c:txPr>
        <a:bodyPr rot="0" vert="horz"/>
        <a:lstStyle/>
        <a:p>
          <a:pPr>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4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30660056381839"/>
          <c:y val="5.542957923910305E-2"/>
          <c:w val="0.49777064903924045"/>
          <c:h val="0.85951202816170535"/>
        </c:manualLayout>
      </c:layout>
      <c:barChart>
        <c:barDir val="bar"/>
        <c:grouping val="stacked"/>
        <c:varyColors val="0"/>
        <c:ser>
          <c:idx val="0"/>
          <c:order val="0"/>
          <c:tx>
            <c:strRef>
              <c:f>Feuil1!$B$1</c:f>
              <c:strCache>
                <c:ptCount val="1"/>
                <c:pt idx="0">
                  <c:v>Réflexion en cours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Location de salles de réunion/de bureaux équipés</c:v>
                </c:pt>
                <c:pt idx="1">
                  <c:v>Domiciliation</c:v>
                </c:pt>
                <c:pt idx="2">
                  <c:v>Service courrier/secrétariat téléphonique/assistance administrative</c:v>
                </c:pt>
              </c:strCache>
            </c:strRef>
          </c:cat>
          <c:val>
            <c:numRef>
              <c:f>Feuil1!$B$2:$B$4</c:f>
              <c:numCache>
                <c:formatCode>0%</c:formatCode>
                <c:ptCount val="3"/>
                <c:pt idx="0">
                  <c:v>0.12</c:v>
                </c:pt>
                <c:pt idx="1">
                  <c:v>0.12</c:v>
                </c:pt>
                <c:pt idx="2">
                  <c:v>0.24</c:v>
                </c:pt>
              </c:numCache>
            </c:numRef>
          </c:val>
        </c:ser>
        <c:ser>
          <c:idx val="1"/>
          <c:order val="1"/>
          <c:tx>
            <c:strRef>
              <c:f>Feuil1!$C$1</c:f>
              <c:strCache>
                <c:ptCount val="1"/>
                <c:pt idx="0">
                  <c:v>Projet imminent</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Location de salles de réunion/de bureaux équipés</c:v>
                </c:pt>
                <c:pt idx="1">
                  <c:v>Domiciliation</c:v>
                </c:pt>
                <c:pt idx="2">
                  <c:v>Service courrier/secrétariat téléphonique/assistance administrative</c:v>
                </c:pt>
              </c:strCache>
            </c:strRef>
          </c:cat>
          <c:val>
            <c:numRef>
              <c:f>Feuil1!$C$2:$C$4</c:f>
              <c:numCache>
                <c:formatCode>0%</c:formatCode>
                <c:ptCount val="3"/>
                <c:pt idx="0">
                  <c:v>0.04</c:v>
                </c:pt>
                <c:pt idx="1">
                  <c:v>0.13</c:v>
                </c:pt>
                <c:pt idx="2">
                  <c:v>0.12</c:v>
                </c:pt>
              </c:numCache>
            </c:numRef>
          </c:val>
        </c:ser>
        <c:dLbls>
          <c:showLegendKey val="0"/>
          <c:showVal val="0"/>
          <c:showCatName val="0"/>
          <c:showSerName val="0"/>
          <c:showPercent val="0"/>
          <c:showBubbleSize val="0"/>
        </c:dLbls>
        <c:gapWidth val="150"/>
        <c:overlap val="100"/>
        <c:axId val="166331136"/>
        <c:axId val="166332672"/>
      </c:barChart>
      <c:catAx>
        <c:axId val="16633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6332672"/>
        <c:crosses val="autoZero"/>
        <c:auto val="1"/>
        <c:lblAlgn val="ctr"/>
        <c:lblOffset val="100"/>
        <c:noMultiLvlLbl val="0"/>
      </c:catAx>
      <c:valAx>
        <c:axId val="166332672"/>
        <c:scaling>
          <c:orientation val="minMax"/>
          <c:max val="0.4"/>
        </c:scaling>
        <c:delete val="0"/>
        <c:axPos val="b"/>
        <c:numFmt formatCode="0%" sourceLinked="1"/>
        <c:majorTickMark val="none"/>
        <c:minorTickMark val="none"/>
        <c:tickLblPos val="nextTo"/>
        <c:spPr>
          <a:noFill/>
          <a:ln>
            <a:noFill/>
          </a:ln>
          <a:effectLst/>
        </c:spPr>
        <c:txPr>
          <a:bodyPr rot="-60000000" vert="horz"/>
          <a:lstStyle/>
          <a:p>
            <a:pPr>
              <a:defRPr/>
            </a:pPr>
            <a:endParaRPr lang="fr-FR"/>
          </a:p>
        </c:txPr>
        <c:crossAx val="166331136"/>
        <c:crosses val="autoZero"/>
        <c:crossBetween val="between"/>
        <c:majorUnit val="0.1"/>
      </c:valAx>
      <c:spPr>
        <a:noFill/>
        <a:ln>
          <a:noFill/>
        </a:ln>
        <a:effectLst/>
      </c:spPr>
    </c:plotArea>
    <c:legend>
      <c:legendPos val="b"/>
      <c:layout>
        <c:manualLayout>
          <c:xMode val="edge"/>
          <c:yMode val="edge"/>
          <c:x val="0.75260360973396845"/>
          <c:y val="0.61264258887480161"/>
          <c:w val="0.23259384243636214"/>
          <c:h val="0.12094002388518918"/>
        </c:manualLayout>
      </c:layout>
      <c:overlay val="0"/>
      <c:spPr>
        <a:noFill/>
        <a:ln>
          <a:noFill/>
        </a:ln>
        <a:effectLst/>
      </c:spPr>
      <c:txPr>
        <a:bodyPr rot="0" vert="horz"/>
        <a:lstStyle/>
        <a:p>
          <a:pPr>
            <a:defRPr/>
          </a:pPr>
          <a:endParaRPr lang="fr-FR"/>
        </a:p>
      </c:txPr>
    </c:legend>
    <c:plotVisOnly val="1"/>
    <c:dispBlanksAs val="gap"/>
    <c:showDLblsOverMax val="0"/>
  </c:chart>
  <c:spPr>
    <a:noFill/>
    <a:ln w="9525" cap="flat" cmpd="sng" algn="ctr">
      <a:noFill/>
      <a:round/>
    </a:ln>
    <a:effectLst/>
  </c:spPr>
  <c:txPr>
    <a:bodyPr/>
    <a:lstStyle/>
    <a:p>
      <a:pPr>
        <a:defRPr sz="1400">
          <a:solidFill>
            <a:schemeClr val="tx1">
              <a:lumMod val="65000"/>
              <a:lumOff val="35000"/>
            </a:schemeClr>
          </a:solidFil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0.6089</cdr:x>
      <cdr:y>0.29416</cdr:y>
    </cdr:from>
    <cdr:to>
      <cdr:x>0.9106</cdr:x>
      <cdr:y>0.60901</cdr:y>
    </cdr:to>
    <cdr:sp macro="" textlink="">
      <cdr:nvSpPr>
        <cdr:cNvPr id="2" name="Ellipse 1"/>
        <cdr:cNvSpPr/>
      </cdr:nvSpPr>
      <cdr:spPr>
        <a:xfrm xmlns:a="http://schemas.openxmlformats.org/drawingml/2006/main">
          <a:off x="3923720" y="1143704"/>
          <a:ext cx="1944216" cy="1224136"/>
        </a:xfrm>
        <a:prstGeom xmlns:a="http://schemas.openxmlformats.org/drawingml/2006/main" prst="ellipse">
          <a:avLst/>
        </a:prstGeom>
        <a:noFill xmlns:a="http://schemas.openxmlformats.org/drawingml/2006/main"/>
        <a:ln xmlns:a="http://schemas.openxmlformats.org/drawingml/2006/main" w="66675">
          <a:solidFill>
            <a:srgbClr val="E0220E"/>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heme" Target="../theme/theme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Image 18" descr="pastilles_ligne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2841" y="9697522"/>
            <a:ext cx="1890008" cy="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4"/>
          <p:cNvSpPr>
            <a:spLocks noChangeArrowheads="1"/>
          </p:cNvSpPr>
          <p:nvPr/>
        </p:nvSpPr>
        <p:spPr bwMode="auto">
          <a:xfrm>
            <a:off x="6163968" y="9594102"/>
            <a:ext cx="416119" cy="24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4" tIns="45779" rIns="91554" bIns="45779">
            <a:spAutoFit/>
          </a:bodyPr>
          <a:lstStyle/>
          <a:p>
            <a:fld id="{7CDCDC21-6BBD-4CEE-B30E-AA32371C60D9}" type="slidenum">
              <a:rPr lang="en-US" sz="1000" b="1">
                <a:solidFill>
                  <a:srgbClr val="098163"/>
                </a:solidFill>
              </a:rPr>
              <a:pPr/>
              <a:t>‹N°›</a:t>
            </a:fld>
            <a:endParaRPr lang="fr-FR" sz="1000" b="1">
              <a:solidFill>
                <a:srgbClr val="098163"/>
              </a:solidFill>
            </a:endParaRPr>
          </a:p>
        </p:txBody>
      </p:sp>
      <p:pic>
        <p:nvPicPr>
          <p:cNvPr id="21" name="Image 20" descr="pastilles.png"/>
          <p:cNvPicPr>
            <a:picLocks noChangeAspect="1"/>
          </p:cNvPicPr>
          <p:nvPr/>
        </p:nvPicPr>
        <p:blipFill>
          <a:blip r:embed="rId3" cstate="print"/>
          <a:stretch>
            <a:fillRect/>
          </a:stretch>
        </p:blipFill>
        <p:spPr>
          <a:xfrm rot="5400000">
            <a:off x="-208489" y="208449"/>
            <a:ext cx="740477" cy="323562"/>
          </a:xfrm>
          <a:prstGeom prst="rect">
            <a:avLst/>
          </a:prstGeom>
          <a:effectLst>
            <a:reflection blurRad="6350" stA="50000" endA="300" endPos="55500" dist="50800" dir="5400000" sy="-100000" algn="bl" rotWithShape="0"/>
          </a:effectLst>
        </p:spPr>
      </p:pic>
      <p:pic>
        <p:nvPicPr>
          <p:cNvPr id="9222" name="Image 7" descr="pola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72971">
            <a:off x="1027593" y="76371"/>
            <a:ext cx="325589" cy="3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8" descr="pola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28565">
            <a:off x="182649" y="55688"/>
            <a:ext cx="408178" cy="40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9" descr="pola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650" y="116148"/>
            <a:ext cx="436766" cy="4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696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032420" y="499616"/>
            <a:ext cx="5115600" cy="3837600"/>
          </a:xfrm>
          <a:prstGeom prst="rect">
            <a:avLst/>
          </a:prstGeom>
          <a:noFill/>
          <a:ln w="6350" cap="flat" cmpd="sng" algn="ctr">
            <a:solidFill>
              <a:schemeClr val="tx2"/>
            </a:solidFill>
            <a:prstDash val="solid"/>
            <a:round/>
            <a:headEnd type="none" w="med" len="med"/>
            <a:tailEnd type="none" w="med" len="med"/>
          </a:ln>
        </p:spPr>
        <p:txBody>
          <a:bodyPr vert="horz" lIns="91554" tIns="45779" rIns="91554" bIns="45779" rtlCol="0" anchor="ctr"/>
          <a:lstStyle/>
          <a:p>
            <a:pPr lvl="0"/>
            <a:endParaRPr lang="fr-FR" noProof="0" dirty="0"/>
          </a:p>
        </p:txBody>
      </p:sp>
      <p:grpSp>
        <p:nvGrpSpPr>
          <p:cNvPr id="8198" name="Groupe 8"/>
          <p:cNvGrpSpPr>
            <a:grpSpLocks/>
          </p:cNvGrpSpPr>
          <p:nvPr/>
        </p:nvGrpSpPr>
        <p:grpSpPr bwMode="auto">
          <a:xfrm>
            <a:off x="816356" y="9598876"/>
            <a:ext cx="5547729" cy="92282"/>
            <a:chOff x="804962" y="9631363"/>
            <a:chExt cx="5544616" cy="92075"/>
          </a:xfrm>
        </p:grpSpPr>
        <p:pic>
          <p:nvPicPr>
            <p:cNvPr id="8201" name="Image 6" descr="pastilles_lign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2440" y="9632950"/>
              <a:ext cx="2497138"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Image 6" descr="pastilles_lign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962" y="9631363"/>
              <a:ext cx="2497137"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Rectangle 17"/>
          <p:cNvSpPr>
            <a:spLocks noChangeArrowheads="1"/>
          </p:cNvSpPr>
          <p:nvPr/>
        </p:nvSpPr>
        <p:spPr bwMode="auto">
          <a:xfrm>
            <a:off x="3319425" y="9511367"/>
            <a:ext cx="541591" cy="2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7" tIns="45785" rIns="91567" bIns="45785">
            <a:spAutoFit/>
          </a:bodyPr>
          <a:lstStyle/>
          <a:p>
            <a:pPr algn="ctr"/>
            <a:fld id="{C791187E-70DE-46A0-ABC2-ED381CF52B16}" type="slidenum">
              <a:rPr lang="en-US" sz="1200" b="1">
                <a:solidFill>
                  <a:srgbClr val="098163"/>
                </a:solidFill>
              </a:rPr>
              <a:pPr algn="ctr"/>
              <a:t>‹N°›</a:t>
            </a:fld>
            <a:endParaRPr lang="fr-FR" sz="1200" b="1">
              <a:solidFill>
                <a:srgbClr val="098163"/>
              </a:solidFill>
            </a:endParaRPr>
          </a:p>
        </p:txBody>
      </p:sp>
    </p:spTree>
    <p:extLst>
      <p:ext uri="{BB962C8B-B14F-4D97-AF65-F5344CB8AC3E}">
        <p14:creationId xmlns:p14="http://schemas.microsoft.com/office/powerpoint/2010/main" val="29978898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b="1" kern="1200">
        <a:solidFill>
          <a:srgbClr val="1F497D"/>
        </a:solidFill>
        <a:latin typeface="+mn-lt"/>
        <a:ea typeface="MS PGothic" pitchFamily="34" charset="-128"/>
        <a:cs typeface="ＭＳ Ｐゴシック" pitchFamily="26" charset="-128"/>
      </a:defRPr>
    </a:lvl1pPr>
    <a:lvl2pPr marL="39854188" indent="-39373175" algn="l" rtl="0" eaLnBrk="0" fontAlgn="base" hangingPunct="0">
      <a:spcBef>
        <a:spcPct val="30000"/>
      </a:spcBef>
      <a:spcAft>
        <a:spcPct val="0"/>
      </a:spcAft>
      <a:defRPr sz="1500" kern="1200">
        <a:solidFill>
          <a:srgbClr val="953735"/>
        </a:solidFill>
        <a:latin typeface="+mn-lt"/>
        <a:ea typeface="MS PGothic" pitchFamily="34" charset="-128"/>
        <a:cs typeface="+mn-cs"/>
      </a:defRPr>
    </a:lvl2pPr>
    <a:lvl3pPr marL="960438" indent="-46038" algn="l" rtl="0" eaLnBrk="0" fontAlgn="base" hangingPunct="0">
      <a:spcBef>
        <a:spcPct val="30000"/>
      </a:spcBef>
      <a:spcAft>
        <a:spcPct val="0"/>
      </a:spcAft>
      <a:defRPr sz="1500" b="1" kern="1200">
        <a:solidFill>
          <a:srgbClr val="17375E"/>
        </a:solidFill>
        <a:latin typeface="+mn-lt"/>
        <a:ea typeface="MS PGothic" pitchFamily="34" charset="-128"/>
        <a:cs typeface="+mn-cs"/>
      </a:defRPr>
    </a:lvl3pPr>
    <a:lvl4pPr marL="1439863" indent="-68263" algn="l" rtl="0" eaLnBrk="0" fontAlgn="base" hangingPunct="0">
      <a:spcBef>
        <a:spcPct val="30000"/>
      </a:spcBef>
      <a:spcAft>
        <a:spcPct val="0"/>
      </a:spcAft>
      <a:defRPr sz="1300" kern="1200">
        <a:solidFill>
          <a:schemeClr val="tx1"/>
        </a:solidFill>
        <a:latin typeface="+mn-lt"/>
        <a:ea typeface="MS PGothic" pitchFamily="34" charset="-128"/>
        <a:cs typeface="+mn-cs"/>
      </a:defRPr>
    </a:lvl4pPr>
    <a:lvl5pPr marL="1920875" indent="-92075" algn="l" rtl="0" eaLnBrk="0" fontAlgn="base" hangingPunct="0">
      <a:spcBef>
        <a:spcPct val="30000"/>
      </a:spcBef>
      <a:spcAft>
        <a:spcPct val="0"/>
      </a:spcAft>
      <a:defRPr sz="1300" kern="1200">
        <a:solidFill>
          <a:srgbClr val="C16520"/>
        </a:solidFill>
        <a:latin typeface="+mn-lt"/>
        <a:ea typeface="MS PGothic" pitchFamily="34" charset="-128"/>
        <a:cs typeface="+mn-cs"/>
      </a:defRPr>
    </a:lvl5pPr>
    <a:lvl6pPr marL="2401900" algn="l" defTabSz="960760" rtl="0" eaLnBrk="1" latinLnBrk="0" hangingPunct="1">
      <a:defRPr sz="1300" kern="1200">
        <a:solidFill>
          <a:schemeClr val="tx1"/>
        </a:solidFill>
        <a:latin typeface="+mn-lt"/>
        <a:ea typeface="+mn-ea"/>
        <a:cs typeface="+mn-cs"/>
      </a:defRPr>
    </a:lvl6pPr>
    <a:lvl7pPr marL="2882280" algn="l" defTabSz="960760" rtl="0" eaLnBrk="1" latinLnBrk="0" hangingPunct="1">
      <a:defRPr sz="1300" kern="1200">
        <a:solidFill>
          <a:schemeClr val="tx1"/>
        </a:solidFill>
        <a:latin typeface="+mn-lt"/>
        <a:ea typeface="+mn-ea"/>
        <a:cs typeface="+mn-cs"/>
      </a:defRPr>
    </a:lvl7pPr>
    <a:lvl8pPr marL="3362660" algn="l" defTabSz="960760" rtl="0" eaLnBrk="1" latinLnBrk="0" hangingPunct="1">
      <a:defRPr sz="1300" kern="1200">
        <a:solidFill>
          <a:schemeClr val="tx1"/>
        </a:solidFill>
        <a:latin typeface="+mn-lt"/>
        <a:ea typeface="+mn-ea"/>
        <a:cs typeface="+mn-cs"/>
      </a:defRPr>
    </a:lvl8pPr>
    <a:lvl9pPr marL="3843040" algn="l" defTabSz="96076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9313" y="500063"/>
            <a:ext cx="5481637" cy="3836987"/>
          </a:xfrm>
        </p:spPr>
      </p:sp>
      <p:sp>
        <p:nvSpPr>
          <p:cNvPr id="3" name="Espace réservé des commentaires 2"/>
          <p:cNvSpPr>
            <a:spLocks noGrp="1"/>
          </p:cNvSpPr>
          <p:nvPr>
            <p:ph type="body" idx="1"/>
          </p:nvPr>
        </p:nvSpPr>
        <p:spPr>
          <a:xfrm>
            <a:off x="679450" y="4716464"/>
            <a:ext cx="5438775" cy="4467225"/>
          </a:xfrm>
          <a:prstGeom prst="rect">
            <a:avLst/>
          </a:prstGeom>
        </p:spPr>
        <p:txBody>
          <a:bodyPr/>
          <a:lstStyle/>
          <a:p>
            <a:endParaRPr lang="fr-FR" dirty="0"/>
          </a:p>
        </p:txBody>
      </p:sp>
    </p:spTree>
    <p:extLst>
      <p:ext uri="{BB962C8B-B14F-4D97-AF65-F5344CB8AC3E}">
        <p14:creationId xmlns:p14="http://schemas.microsoft.com/office/powerpoint/2010/main" val="420401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p:nvPr>
        </p:nvSpPr>
        <p:spPr>
          <a:xfrm>
            <a:off x="809625" y="428625"/>
            <a:ext cx="5483225" cy="3836988"/>
          </a:xfrm>
        </p:spPr>
      </p:sp>
      <p:sp>
        <p:nvSpPr>
          <p:cNvPr id="5" name="Espace réservé des commentaires 4"/>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227247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237228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6" name="Espace réservé des commentaires 5"/>
          <p:cNvSpPr>
            <a:spLocks noGrp="1"/>
          </p:cNvSpPr>
          <p:nvPr>
            <p:ph type="body" idx="1"/>
          </p:nvPr>
        </p:nvSpPr>
        <p:spPr>
          <a:xfrm>
            <a:off x="662533" y="4676080"/>
            <a:ext cx="5832648" cy="4464496"/>
          </a:xfrm>
          <a:prstGeom prst="rect">
            <a:avLst/>
          </a:prstGeom>
        </p:spPr>
        <p:txBody>
          <a:bodyPr lIns="91577" tIns="45789" rIns="91577" bIns="45789">
            <a:noAutofit/>
          </a:bodyPr>
          <a:lstStyle/>
          <a:p>
            <a:pPr algn="just"/>
            <a:r>
              <a:rPr lang="fr-FR" dirty="0"/>
              <a:t>Les entreprises estiment que les professionnels de l’expertise comptable devraient proposer d’autres prestations que celles traditionnellement offertes, notamment (classement par ordre d’importance) :</a:t>
            </a:r>
          </a:p>
          <a:p>
            <a:pPr marL="180000" indent="-286179" algn="just">
              <a:spcBef>
                <a:spcPts val="0"/>
              </a:spcBef>
              <a:buFont typeface="Arial" panose="020B0604020202020204" pitchFamily="34" charset="0"/>
              <a:buChar char="•"/>
            </a:pPr>
            <a:r>
              <a:rPr lang="fr-FR" dirty="0"/>
              <a:t>l'assistance et la recherche d'informations juridiques, fiscales, sociales... ;</a:t>
            </a:r>
          </a:p>
          <a:p>
            <a:pPr marL="180000" indent="-286179" algn="just">
              <a:spcBef>
                <a:spcPts val="0"/>
              </a:spcBef>
              <a:buFont typeface="Arial" panose="020B0604020202020204" pitchFamily="34" charset="0"/>
              <a:buChar char="•"/>
            </a:pPr>
            <a:r>
              <a:rPr lang="fr-FR" dirty="0"/>
              <a:t>l'aide à la gestion (tableaux de bord, calcul des coûts ...) ;</a:t>
            </a:r>
          </a:p>
          <a:p>
            <a:pPr marL="180000" indent="-286179" algn="just">
              <a:spcBef>
                <a:spcPts val="0"/>
              </a:spcBef>
              <a:buFont typeface="Arial" panose="020B0604020202020204" pitchFamily="34" charset="0"/>
              <a:buChar char="•"/>
            </a:pPr>
            <a:r>
              <a:rPr lang="fr-FR" dirty="0"/>
              <a:t>le conseil en gestion de patrimoine ;</a:t>
            </a:r>
          </a:p>
          <a:p>
            <a:pPr marL="180000" indent="-286179" algn="just">
              <a:spcBef>
                <a:spcPts val="0"/>
              </a:spcBef>
              <a:buFont typeface="Arial" panose="020B0604020202020204" pitchFamily="34" charset="0"/>
              <a:buChar char="•"/>
            </a:pPr>
            <a:r>
              <a:rPr lang="fr-FR" dirty="0"/>
              <a:t>la gestion de trésorerie ;</a:t>
            </a:r>
          </a:p>
          <a:p>
            <a:pPr marL="180000" indent="-286179" algn="just">
              <a:spcBef>
                <a:spcPts val="0"/>
              </a:spcBef>
              <a:buFont typeface="Arial" panose="020B0604020202020204" pitchFamily="34" charset="0"/>
              <a:buChar char="•"/>
            </a:pPr>
            <a:r>
              <a:rPr lang="fr-FR" dirty="0"/>
              <a:t>la négociation de crédits avec les banques ;</a:t>
            </a:r>
          </a:p>
          <a:p>
            <a:pPr marL="180000" indent="-286179" algn="just">
              <a:spcBef>
                <a:spcPts val="0"/>
              </a:spcBef>
              <a:buFont typeface="Arial" panose="020B0604020202020204" pitchFamily="34" charset="0"/>
              <a:buChar char="•"/>
            </a:pPr>
            <a:r>
              <a:rPr lang="fr-FR" dirty="0"/>
              <a:t>l’assistance au recouvrement de créances ;</a:t>
            </a:r>
          </a:p>
          <a:p>
            <a:pPr marL="180000" indent="-286179" algn="just">
              <a:spcBef>
                <a:spcPts val="0"/>
              </a:spcBef>
              <a:buFont typeface="Arial" panose="020B0604020202020204" pitchFamily="34" charset="0"/>
              <a:buChar char="•"/>
            </a:pPr>
            <a:r>
              <a:rPr lang="fr-FR" dirty="0"/>
              <a:t>l’aide à la facturation ;</a:t>
            </a:r>
          </a:p>
          <a:p>
            <a:pPr marL="180000" indent="-286179" algn="just">
              <a:spcBef>
                <a:spcPts val="0"/>
              </a:spcBef>
              <a:buFont typeface="Arial" panose="020B0604020202020204" pitchFamily="34" charset="0"/>
              <a:buChar char="•"/>
            </a:pPr>
            <a:r>
              <a:rPr lang="fr-FR" dirty="0"/>
              <a:t>le conseil informatique ;</a:t>
            </a:r>
          </a:p>
          <a:p>
            <a:pPr marL="180000" indent="-286179" algn="just">
              <a:spcBef>
                <a:spcPts val="0"/>
              </a:spcBef>
              <a:buFont typeface="Arial" panose="020B0604020202020204" pitchFamily="34" charset="0"/>
              <a:buChar char="•"/>
            </a:pPr>
            <a:r>
              <a:rPr lang="fr-FR" dirty="0"/>
              <a:t>le conseil à l’export ;</a:t>
            </a:r>
          </a:p>
          <a:p>
            <a:pPr marL="180000" indent="-286179" algn="just">
              <a:spcBef>
                <a:spcPts val="0"/>
              </a:spcBef>
              <a:buFont typeface="Arial" panose="020B0604020202020204" pitchFamily="34" charset="0"/>
              <a:buChar char="•"/>
            </a:pPr>
            <a:r>
              <a:rPr lang="fr-FR" dirty="0"/>
              <a:t>la domiciliation ;</a:t>
            </a:r>
          </a:p>
          <a:p>
            <a:pPr marL="180000" indent="-286179" algn="just">
              <a:spcBef>
                <a:spcPts val="0"/>
              </a:spcBef>
              <a:buFont typeface="Arial" panose="020B0604020202020204" pitchFamily="34" charset="0"/>
              <a:buChar char="•"/>
            </a:pPr>
            <a:r>
              <a:rPr lang="fr-FR" dirty="0"/>
              <a:t>la négociation avec les fournisseurs ;</a:t>
            </a:r>
          </a:p>
          <a:p>
            <a:pPr marL="180000" indent="-286179" algn="just">
              <a:spcBef>
                <a:spcPts val="0"/>
              </a:spcBef>
              <a:buFont typeface="Arial" panose="020B0604020202020204" pitchFamily="34" charset="0"/>
              <a:buChar char="•"/>
            </a:pPr>
            <a:r>
              <a:rPr lang="fr-FR" dirty="0"/>
              <a:t>le conseil en matière de marketing et de communication</a:t>
            </a:r>
            <a:r>
              <a:rPr lang="fr-FR" dirty="0" smtClean="0"/>
              <a:t>.</a:t>
            </a:r>
          </a:p>
          <a:p>
            <a:pPr algn="just"/>
            <a:r>
              <a:rPr lang="fr-FR" dirty="0" smtClean="0"/>
              <a:t>Près </a:t>
            </a:r>
            <a:r>
              <a:rPr lang="fr-FR" dirty="0"/>
              <a:t>de 85 % des entreprises non-clientes considèrent que les cabinets d’expertise comptable devraient proposer des prestations d’assistance et la recherche d’information juridiques, fiscales et sociales. Ces entreprises expriment également des attentes plus éloignées de la prestation comptable stricto sensu :</a:t>
            </a:r>
          </a:p>
          <a:p>
            <a:pPr marL="286179" indent="-286179" algn="just">
              <a:spcBef>
                <a:spcPts val="0"/>
              </a:spcBef>
              <a:buFont typeface="Arial" panose="020B0604020202020204" pitchFamily="34" charset="0"/>
              <a:buChar char="•"/>
            </a:pPr>
            <a:r>
              <a:rPr lang="fr-FR" dirty="0"/>
              <a:t>aide à la gestion pour 60 % des entreprises interrogées ;</a:t>
            </a:r>
          </a:p>
          <a:p>
            <a:pPr marL="286179" indent="-286179" algn="just">
              <a:spcBef>
                <a:spcPts val="0"/>
              </a:spcBef>
              <a:buFont typeface="Arial" panose="020B0604020202020204" pitchFamily="34" charset="0"/>
              <a:buChar char="•"/>
            </a:pPr>
            <a:r>
              <a:rPr lang="fr-FR" dirty="0"/>
              <a:t>gestion des contentieux / aide au recouvrement et conseil informatique ;</a:t>
            </a:r>
          </a:p>
          <a:p>
            <a:pPr marL="286179" indent="-286179" algn="just">
              <a:spcBef>
                <a:spcPts val="0"/>
              </a:spcBef>
              <a:buFont typeface="Arial" panose="020B0604020202020204" pitchFamily="34" charset="0"/>
              <a:buChar char="•"/>
            </a:pPr>
            <a:r>
              <a:rPr lang="fr-FR" dirty="0"/>
              <a:t>conseil en matière de gestion de patrimoine ;</a:t>
            </a:r>
          </a:p>
          <a:p>
            <a:pPr marL="286179" indent="-286179" algn="just">
              <a:spcBef>
                <a:spcPts val="0"/>
              </a:spcBef>
              <a:buFont typeface="Arial" panose="020B0604020202020204" pitchFamily="34" charset="0"/>
              <a:buChar char="•"/>
            </a:pPr>
            <a:r>
              <a:rPr lang="fr-FR" dirty="0"/>
              <a:t>relance clients ;</a:t>
            </a:r>
          </a:p>
          <a:p>
            <a:pPr marL="286179" indent="-286179" algn="just">
              <a:spcBef>
                <a:spcPts val="0"/>
              </a:spcBef>
              <a:buFont typeface="Arial" panose="020B0604020202020204" pitchFamily="34" charset="0"/>
              <a:buChar char="•"/>
            </a:pPr>
            <a:r>
              <a:rPr lang="fr-FR" dirty="0"/>
              <a:t>négociation avec le banquier ;</a:t>
            </a:r>
          </a:p>
          <a:p>
            <a:pPr marL="286179" indent="-286179" algn="just">
              <a:spcBef>
                <a:spcPts val="0"/>
              </a:spcBef>
              <a:buFont typeface="Arial" panose="020B0604020202020204" pitchFamily="34" charset="0"/>
              <a:buChar char="•"/>
            </a:pPr>
            <a:r>
              <a:rPr lang="fr-FR" dirty="0"/>
              <a:t>facturation ;</a:t>
            </a:r>
          </a:p>
          <a:p>
            <a:pPr marL="286179" indent="-286179" algn="just">
              <a:spcBef>
                <a:spcPts val="0"/>
              </a:spcBef>
              <a:buFont typeface="Arial" panose="020B0604020202020204" pitchFamily="34" charset="0"/>
              <a:buChar char="•"/>
            </a:pPr>
            <a:r>
              <a:rPr lang="fr-FR" dirty="0"/>
              <a:t>export ;</a:t>
            </a:r>
          </a:p>
          <a:p>
            <a:pPr marL="286179" indent="-286179" algn="just">
              <a:spcBef>
                <a:spcPts val="0"/>
              </a:spcBef>
              <a:buFont typeface="Arial" panose="020B0604020202020204" pitchFamily="34" charset="0"/>
              <a:buChar char="•"/>
            </a:pPr>
            <a:r>
              <a:rPr lang="fr-FR" dirty="0"/>
              <a:t>conseil en matière de développement durable ;</a:t>
            </a:r>
          </a:p>
          <a:p>
            <a:pPr marL="286179" indent="-286179" algn="just">
              <a:spcBef>
                <a:spcPts val="0"/>
              </a:spcBef>
              <a:buFont typeface="Arial" panose="020B0604020202020204" pitchFamily="34" charset="0"/>
              <a:buChar char="•"/>
            </a:pPr>
            <a:r>
              <a:rPr lang="fr-FR" dirty="0"/>
              <a:t>facturation ;</a:t>
            </a:r>
          </a:p>
          <a:p>
            <a:pPr marL="286179" indent="-286179" algn="just">
              <a:spcBef>
                <a:spcPts val="0"/>
              </a:spcBef>
              <a:buFont typeface="Arial" panose="020B0604020202020204" pitchFamily="34" charset="0"/>
              <a:buChar char="•"/>
            </a:pPr>
            <a:r>
              <a:rPr lang="fr-FR" dirty="0"/>
              <a:t>formation ;</a:t>
            </a:r>
          </a:p>
          <a:p>
            <a:pPr marL="286179" indent="-286179" algn="just">
              <a:spcBef>
                <a:spcPts val="0"/>
              </a:spcBef>
              <a:buFont typeface="Arial" panose="020B0604020202020204" pitchFamily="34" charset="0"/>
              <a:buChar char="•"/>
            </a:pPr>
            <a:r>
              <a:rPr lang="fr-FR" dirty="0"/>
              <a:t>gestion de trésorerie ;</a:t>
            </a:r>
          </a:p>
          <a:p>
            <a:pPr marL="286179" indent="-286179" algn="just">
              <a:spcBef>
                <a:spcPts val="0"/>
              </a:spcBef>
              <a:buFont typeface="Arial" panose="020B0604020202020204" pitchFamily="34" charset="0"/>
              <a:buChar char="•"/>
            </a:pPr>
            <a:r>
              <a:rPr lang="fr-FR" dirty="0"/>
              <a:t>négociation avec les fournisseurs ;</a:t>
            </a:r>
          </a:p>
          <a:p>
            <a:pPr marL="286179" indent="-286179" algn="just">
              <a:spcBef>
                <a:spcPts val="0"/>
              </a:spcBef>
              <a:buFont typeface="Arial" panose="020B0604020202020204" pitchFamily="34" charset="0"/>
              <a:buChar char="•"/>
            </a:pPr>
            <a:r>
              <a:rPr lang="fr-FR" dirty="0"/>
              <a:t>marketing et communication ;</a:t>
            </a:r>
          </a:p>
          <a:p>
            <a:pPr marL="286179" indent="-286179" algn="just">
              <a:spcBef>
                <a:spcPts val="0"/>
              </a:spcBef>
              <a:buFont typeface="Arial" panose="020B0604020202020204" pitchFamily="34" charset="0"/>
              <a:buChar char="•"/>
            </a:pPr>
            <a:r>
              <a:rPr lang="fr-FR" dirty="0"/>
              <a:t>aide au recrutement</a:t>
            </a:r>
            <a:r>
              <a:rPr lang="fr-FR" dirty="0" smtClean="0"/>
              <a:t>.</a:t>
            </a:r>
            <a:endParaRPr lang="fr-FR" dirty="0"/>
          </a:p>
        </p:txBody>
      </p:sp>
    </p:spTree>
    <p:extLst>
      <p:ext uri="{BB962C8B-B14F-4D97-AF65-F5344CB8AC3E}">
        <p14:creationId xmlns:p14="http://schemas.microsoft.com/office/powerpoint/2010/main" val="234329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image des diapositives 4"/>
          <p:cNvSpPr>
            <a:spLocks noGrp="1" noRot="1" noChangeAspect="1"/>
          </p:cNvSpPr>
          <p:nvPr>
            <p:ph type="sldImg"/>
          </p:nvPr>
        </p:nvSpPr>
        <p:spPr>
          <a:xfrm>
            <a:off x="809625" y="428625"/>
            <a:ext cx="5483225" cy="3836988"/>
          </a:xfrm>
        </p:spPr>
      </p:sp>
      <p:sp>
        <p:nvSpPr>
          <p:cNvPr id="6" name="Espace réservé des commentaires 5"/>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2127207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image des diapositives 4"/>
          <p:cNvSpPr>
            <a:spLocks noGrp="1" noRot="1" noChangeAspect="1"/>
          </p:cNvSpPr>
          <p:nvPr>
            <p:ph type="sldImg"/>
          </p:nvPr>
        </p:nvSpPr>
        <p:spPr>
          <a:xfrm>
            <a:off x="809625" y="428625"/>
            <a:ext cx="5483225" cy="3836988"/>
          </a:xfrm>
        </p:spPr>
      </p:sp>
      <p:sp>
        <p:nvSpPr>
          <p:cNvPr id="6" name="Espace réservé des commentaires 5"/>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424991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146127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3333439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76263" y="490538"/>
            <a:ext cx="5780087" cy="4044950"/>
          </a:xfrm>
        </p:spPr>
      </p:sp>
      <p:sp>
        <p:nvSpPr>
          <p:cNvPr id="5" name="Espace réservé des commentaires 4"/>
          <p:cNvSpPr>
            <a:spLocks noGrp="1"/>
          </p:cNvSpPr>
          <p:nvPr>
            <p:ph type="body" sz="quarter" idx="11"/>
          </p:nvPr>
        </p:nvSpPr>
        <p:spPr>
          <a:xfrm>
            <a:off x="679768" y="4715907"/>
            <a:ext cx="5438140" cy="4467701"/>
          </a:xfrm>
          <a:prstGeom prst="rect">
            <a:avLst/>
          </a:prstGeom>
        </p:spPr>
        <p:txBody>
          <a:bodyPr lIns="91577" tIns="45789" rIns="91577" bIns="45789"/>
          <a:lstStyle/>
          <a:p>
            <a:pPr algn="just"/>
            <a:r>
              <a:rPr lang="fr-FR" dirty="0"/>
              <a:t>«Faites votre métier, nous nous occupons du reste » ;  tel est le principe du Full services .</a:t>
            </a:r>
          </a:p>
          <a:p>
            <a:pPr algn="just"/>
            <a:r>
              <a:rPr lang="fr-FR" dirty="0"/>
              <a:t>Le "full service" ou offre multi-services du cabinet pour son client permet de décharger le chef d’entreprise des tâches qui ne sont pas directement liées à son métier et qui peuvent être déléguées soit au professionnel comptable, dans le cadre de la nouvelle réglementation professionnelle, soit à des prestataires sélectionnés par le professionnel comptable.</a:t>
            </a:r>
          </a:p>
          <a:p>
            <a:pPr algn="just"/>
            <a:endParaRPr lang="fr-FR" dirty="0"/>
          </a:p>
        </p:txBody>
      </p:sp>
    </p:spTree>
    <p:extLst>
      <p:ext uri="{BB962C8B-B14F-4D97-AF65-F5344CB8AC3E}">
        <p14:creationId xmlns:p14="http://schemas.microsoft.com/office/powerpoint/2010/main" val="40123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1345120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4078126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158082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1028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2502205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397791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283734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2794790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907439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2236072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907439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3045521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1513633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image des diapositives 4"/>
          <p:cNvSpPr>
            <a:spLocks noGrp="1" noRot="1" noChangeAspect="1"/>
          </p:cNvSpPr>
          <p:nvPr>
            <p:ph type="sldImg"/>
          </p:nvPr>
        </p:nvSpPr>
        <p:spPr>
          <a:xfrm>
            <a:off x="809625" y="428625"/>
            <a:ext cx="5483225" cy="3836988"/>
          </a:xfrm>
        </p:spPr>
      </p:sp>
      <p:sp>
        <p:nvSpPr>
          <p:cNvPr id="6" name="Espace réservé des commentaires 5"/>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869509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2108384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3702419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6" name="Espace réservé des commentaires 5"/>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370241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1703084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1694617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6" name="Espace réservé des commentaires 5"/>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3547620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607013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607013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607013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dirty="0"/>
          </a:p>
        </p:txBody>
      </p:sp>
    </p:spTree>
    <p:extLst>
      <p:ext uri="{BB962C8B-B14F-4D97-AF65-F5344CB8AC3E}">
        <p14:creationId xmlns:p14="http://schemas.microsoft.com/office/powerpoint/2010/main" val="607013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a:p>
        </p:txBody>
      </p:sp>
    </p:spTree>
    <p:extLst>
      <p:ext uri="{BB962C8B-B14F-4D97-AF65-F5344CB8AC3E}">
        <p14:creationId xmlns:p14="http://schemas.microsoft.com/office/powerpoint/2010/main" val="607013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a:p>
        </p:txBody>
      </p:sp>
    </p:spTree>
    <p:extLst>
      <p:ext uri="{BB962C8B-B14F-4D97-AF65-F5344CB8AC3E}">
        <p14:creationId xmlns:p14="http://schemas.microsoft.com/office/powerpoint/2010/main" val="2534471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a:p>
        </p:txBody>
      </p:sp>
    </p:spTree>
    <p:extLst>
      <p:ext uri="{BB962C8B-B14F-4D97-AF65-F5344CB8AC3E}">
        <p14:creationId xmlns:p14="http://schemas.microsoft.com/office/powerpoint/2010/main" val="407884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a:p>
        </p:txBody>
      </p:sp>
    </p:spTree>
    <p:extLst>
      <p:ext uri="{BB962C8B-B14F-4D97-AF65-F5344CB8AC3E}">
        <p14:creationId xmlns:p14="http://schemas.microsoft.com/office/powerpoint/2010/main" val="2595870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1946331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4063492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2746654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775" y="744538"/>
            <a:ext cx="5318125" cy="3722687"/>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dirty="0"/>
          </a:p>
        </p:txBody>
      </p:sp>
    </p:spTree>
    <p:extLst>
      <p:ext uri="{BB962C8B-B14F-4D97-AF65-F5344CB8AC3E}">
        <p14:creationId xmlns:p14="http://schemas.microsoft.com/office/powerpoint/2010/main" val="119216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474972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809625" y="428625"/>
            <a:ext cx="5483225" cy="3836988"/>
          </a:xfrm>
        </p:spPr>
      </p:sp>
      <p:sp>
        <p:nvSpPr>
          <p:cNvPr id="4" name="Espace réservé des commentaires 3"/>
          <p:cNvSpPr>
            <a:spLocks noGrp="1"/>
          </p:cNvSpPr>
          <p:nvPr>
            <p:ph type="body" idx="1"/>
          </p:nvPr>
        </p:nvSpPr>
        <p:spPr>
          <a:xfrm>
            <a:off x="679450" y="4716463"/>
            <a:ext cx="5438775" cy="4467225"/>
          </a:xfrm>
          <a:prstGeom prst="rect">
            <a:avLst/>
          </a:prstGeom>
        </p:spPr>
        <p:txBody>
          <a:bodyPr/>
          <a:lstStyle/>
          <a:p>
            <a:endParaRPr lang="fr-FR"/>
          </a:p>
        </p:txBody>
      </p:sp>
    </p:spTree>
    <p:extLst>
      <p:ext uri="{BB962C8B-B14F-4D97-AF65-F5344CB8AC3E}">
        <p14:creationId xmlns:p14="http://schemas.microsoft.com/office/powerpoint/2010/main" val="2689423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90748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835173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272432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1504615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3431746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p:nvPr>
        </p:nvSpPr>
        <p:spPr>
          <a:xfrm>
            <a:off x="809625" y="428625"/>
            <a:ext cx="5483225" cy="3836988"/>
          </a:xfrm>
        </p:spPr>
      </p:sp>
      <p:sp>
        <p:nvSpPr>
          <p:cNvPr id="5" name="Espace réservé des commentaires 4"/>
          <p:cNvSpPr>
            <a:spLocks noGrp="1"/>
          </p:cNvSpPr>
          <p:nvPr>
            <p:ph type="body" idx="1"/>
          </p:nvPr>
        </p:nvSpPr>
        <p:spPr>
          <a:xfrm>
            <a:off x="679450" y="4716463"/>
            <a:ext cx="5438775" cy="4467225"/>
          </a:xfrm>
          <a:prstGeom prst="rect">
            <a:avLst/>
          </a:prstGeom>
        </p:spPr>
        <p:txBody>
          <a:bodyPr/>
          <a:lstStyle/>
          <a:p>
            <a:endParaRPr lang="fr-FR"/>
          </a:p>
        </p:txBody>
      </p:sp>
    </p:spTree>
    <p:extLst>
      <p:ext uri="{BB962C8B-B14F-4D97-AF65-F5344CB8AC3E}">
        <p14:creationId xmlns:p14="http://schemas.microsoft.com/office/powerpoint/2010/main" val="2162222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76263" y="490538"/>
            <a:ext cx="5780087" cy="4044950"/>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r>
              <a:rPr lang="fr-FR" dirty="0" smtClean="0"/>
              <a:t>EFC</a:t>
            </a:r>
            <a:endParaRPr lang="fr-FR" dirty="0"/>
          </a:p>
        </p:txBody>
      </p:sp>
    </p:spTree>
    <p:extLst>
      <p:ext uri="{BB962C8B-B14F-4D97-AF65-F5344CB8AC3E}">
        <p14:creationId xmlns:p14="http://schemas.microsoft.com/office/powerpoint/2010/main" val="626579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768" y="4715907"/>
            <a:ext cx="5438140" cy="4467701"/>
          </a:xfrm>
          <a:prstGeom prst="rect">
            <a:avLst/>
          </a:prstGeom>
        </p:spPr>
        <p:txBody>
          <a:bodyPr lIns="91577" tIns="45789" rIns="91577" bIns="45789"/>
          <a:lstStyle/>
          <a:p>
            <a:endParaRPr lang="fr-FR"/>
          </a:p>
        </p:txBody>
      </p:sp>
    </p:spTree>
    <p:extLst>
      <p:ext uri="{BB962C8B-B14F-4D97-AF65-F5344CB8AC3E}">
        <p14:creationId xmlns:p14="http://schemas.microsoft.com/office/powerpoint/2010/main" val="727965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25" y="428625"/>
            <a:ext cx="5483225" cy="3836988"/>
          </a:xfrm>
        </p:spPr>
      </p:sp>
      <p:sp>
        <p:nvSpPr>
          <p:cNvPr id="3" name="Espace réservé des commentaires 2"/>
          <p:cNvSpPr>
            <a:spLocks noGrp="1"/>
          </p:cNvSpPr>
          <p:nvPr>
            <p:ph type="body" idx="1"/>
          </p:nvPr>
        </p:nvSpPr>
        <p:spPr>
          <a:xfrm>
            <a:off x="679450" y="4716463"/>
            <a:ext cx="5438775" cy="4467225"/>
          </a:xfrm>
          <a:prstGeom prst="rect">
            <a:avLst/>
          </a:prstGeom>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10363200" cy="725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076" tIns="48038" rIns="96076" bIns="48038" anchor="ctr"/>
          <a:lstStyle/>
          <a:p>
            <a:pPr algn="ctr" fontAlgn="auto">
              <a:spcBef>
                <a:spcPts val="0"/>
              </a:spcBef>
              <a:spcAft>
                <a:spcPts val="0"/>
              </a:spcAft>
              <a:defRPr/>
            </a:pPr>
            <a:endParaRPr lang="fr-FR" dirty="0"/>
          </a:p>
        </p:txBody>
      </p:sp>
      <p:pic>
        <p:nvPicPr>
          <p:cNvPr id="5" name="Image 23" descr="4pastill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75" y="6808788"/>
            <a:ext cx="6365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bandeau.png"/>
          <p:cNvPicPr>
            <a:picLocks noChangeAspect="1"/>
          </p:cNvPicPr>
          <p:nvPr/>
        </p:nvPicPr>
        <p:blipFill>
          <a:blip r:embed="rId3" cstate="print">
            <a:duotone>
              <a:prstClr val="black"/>
              <a:schemeClr val="accent1">
                <a:lumMod val="40000"/>
                <a:lumOff val="60000"/>
                <a:tint val="45000"/>
                <a:satMod val="400000"/>
              </a:schemeClr>
            </a:duotone>
          </a:blip>
          <a:stretch>
            <a:fillRect/>
          </a:stretch>
        </p:blipFill>
        <p:spPr>
          <a:xfrm>
            <a:off x="1113702" y="199469"/>
            <a:ext cx="8060465" cy="926841"/>
          </a:xfrm>
          <a:prstGeom prst="rect">
            <a:avLst/>
          </a:prstGeom>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3513138"/>
            <a:ext cx="805973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6" descr="CFPC_EPS_effet_mirroir.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9250" y="200025"/>
            <a:ext cx="914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pastilles.png"/>
          <p:cNvPicPr>
            <a:picLocks noChangeAspect="1"/>
          </p:cNvPicPr>
          <p:nvPr/>
        </p:nvPicPr>
        <p:blipFill>
          <a:blip r:embed="rId6"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0" name="Image 17" descr="pola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683873">
            <a:off x="114300" y="119063"/>
            <a:ext cx="5667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8" descr="pola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0827029">
            <a:off x="57150" y="785813"/>
            <a:ext cx="534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9" descr="pola3.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419225"/>
            <a:ext cx="660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0" y="-18256"/>
            <a:ext cx="10363200" cy="725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076" tIns="48038" rIns="96076" bIns="48038" anchor="ctr"/>
          <a:lstStyle/>
          <a:p>
            <a:pPr algn="ctr" fontAlgn="auto">
              <a:spcBef>
                <a:spcPts val="0"/>
              </a:spcBef>
              <a:spcAft>
                <a:spcPts val="0"/>
              </a:spcAft>
              <a:defRPr/>
            </a:pPr>
            <a:endParaRPr lang="fr-FR" dirty="0"/>
          </a:p>
        </p:txBody>
      </p:sp>
      <p:pic>
        <p:nvPicPr>
          <p:cNvPr id="14" name="Image 23" descr="4pastill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1875" y="6808788"/>
            <a:ext cx="6365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4425" y="4083726"/>
            <a:ext cx="8059738" cy="26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descr="pastilles.png"/>
          <p:cNvPicPr>
            <a:picLocks noChangeAspect="1"/>
          </p:cNvPicPr>
          <p:nvPr userDrawn="1"/>
        </p:nvPicPr>
        <p:blipFill>
          <a:blip r:embed="rId6"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9" name="Image 17" descr="pola2.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683873">
            <a:off x="114300" y="119063"/>
            <a:ext cx="5667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8" descr="pola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rot="20827029">
            <a:off x="57150" y="785813"/>
            <a:ext cx="534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9" descr="pola3.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419225"/>
            <a:ext cx="660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005136" y="1417598"/>
            <a:ext cx="8169031" cy="2588880"/>
          </a:xfrm>
          <a:ln w="12700">
            <a:noFill/>
          </a:ln>
        </p:spPr>
        <p:txBody>
          <a:bodyPr>
            <a:normAutofit/>
          </a:bodyPr>
          <a:lstStyle>
            <a:lvl1pPr algn="ctr" rtl="0" eaLnBrk="1" latinLnBrk="0" hangingPunct="1">
              <a:spcBef>
                <a:spcPct val="0"/>
              </a:spcBef>
              <a:buNone/>
              <a:defRPr kumimoji="0" lang="fr-FR" sz="3400" b="1" kern="1200" cap="none" baseline="0" dirty="0" smtClean="0">
                <a:solidFill>
                  <a:srgbClr val="FA7D00"/>
                </a:solidFill>
                <a:latin typeface="Calibri" pitchFamily="34" charset="0"/>
                <a:ea typeface="+mj-ea"/>
                <a:cs typeface="+mj-cs"/>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1151367" y="4475743"/>
            <a:ext cx="8060465" cy="1670388"/>
          </a:xfrm>
          <a:prstGeom prst="rect">
            <a:avLst/>
          </a:prstGeom>
        </p:spPr>
        <p:txBody>
          <a:bodyPr anchor="ctr">
            <a:normAutofit/>
          </a:bodyPr>
          <a:lstStyle>
            <a:lvl1pPr marL="0" indent="0" algn="ctr" rtl="0" eaLnBrk="1" latinLnBrk="0" hangingPunct="1">
              <a:spcBef>
                <a:spcPts val="630"/>
              </a:spcBef>
              <a:buClr>
                <a:schemeClr val="tx2"/>
              </a:buClr>
              <a:buSzPct val="70000"/>
              <a:buFont typeface="Wingdings 2" pitchFamily="18" charset="2"/>
              <a:buNone/>
              <a:defRPr kumimoji="0" lang="fr-FR" sz="2500" b="1" kern="1200" dirty="0" smtClean="0">
                <a:solidFill>
                  <a:srgbClr val="23538D"/>
                </a:solidFill>
                <a:latin typeface="Calibri" pitchFamily="34" charset="0"/>
                <a:ea typeface="+mn-ea"/>
                <a:cs typeface="+mn-cs"/>
              </a:defRPr>
            </a:lvl1pPr>
            <a:lvl2pPr marL="480380" indent="0" algn="ctr">
              <a:buNone/>
              <a:defRPr>
                <a:solidFill>
                  <a:schemeClr val="tx1">
                    <a:tint val="75000"/>
                  </a:schemeClr>
                </a:solidFill>
              </a:defRPr>
            </a:lvl2pPr>
            <a:lvl3pPr marL="960760" indent="0" algn="ctr">
              <a:buNone/>
              <a:defRPr>
                <a:solidFill>
                  <a:schemeClr val="tx1">
                    <a:tint val="75000"/>
                  </a:schemeClr>
                </a:solidFill>
              </a:defRPr>
            </a:lvl3pPr>
            <a:lvl4pPr marL="1441140" indent="0" algn="ctr">
              <a:buNone/>
              <a:defRPr>
                <a:solidFill>
                  <a:schemeClr val="tx1">
                    <a:tint val="75000"/>
                  </a:schemeClr>
                </a:solidFill>
              </a:defRPr>
            </a:lvl4pPr>
            <a:lvl5pPr marL="1921520" indent="0" algn="ctr">
              <a:buNone/>
              <a:defRPr>
                <a:solidFill>
                  <a:schemeClr val="tx1">
                    <a:tint val="75000"/>
                  </a:schemeClr>
                </a:solidFill>
              </a:defRPr>
            </a:lvl5pPr>
            <a:lvl6pPr marL="2401900" indent="0" algn="ctr">
              <a:buNone/>
              <a:defRPr>
                <a:solidFill>
                  <a:schemeClr val="tx1">
                    <a:tint val="75000"/>
                  </a:schemeClr>
                </a:solidFill>
              </a:defRPr>
            </a:lvl6pPr>
            <a:lvl7pPr marL="2882280" indent="0" algn="ctr">
              <a:buNone/>
              <a:defRPr>
                <a:solidFill>
                  <a:schemeClr val="tx1">
                    <a:tint val="75000"/>
                  </a:schemeClr>
                </a:solidFill>
              </a:defRPr>
            </a:lvl7pPr>
            <a:lvl8pPr marL="3362660" indent="0" algn="ctr">
              <a:buNone/>
              <a:defRPr>
                <a:solidFill>
                  <a:schemeClr val="tx1">
                    <a:tint val="75000"/>
                  </a:schemeClr>
                </a:solidFill>
              </a:defRPr>
            </a:lvl8pPr>
            <a:lvl9pPr marL="3843040" indent="0" algn="ctr">
              <a:buNone/>
              <a:defRPr>
                <a:solidFill>
                  <a:schemeClr val="tx1">
                    <a:tint val="75000"/>
                  </a:schemeClr>
                </a:solidFill>
              </a:defRPr>
            </a:lvl9pPr>
          </a:lstStyle>
          <a:p>
            <a:r>
              <a:rPr lang="fr-FR" smtClean="0"/>
              <a:t>Cliquez pour modifier le style des sous-titres du masque</a:t>
            </a:r>
            <a:endParaRPr lang="fr-FR" dirty="0"/>
          </a:p>
        </p:txBody>
      </p:sp>
    </p:spTree>
    <p:extLst>
      <p:ext uri="{BB962C8B-B14F-4D97-AF65-F5344CB8AC3E}">
        <p14:creationId xmlns:p14="http://schemas.microsoft.com/office/powerpoint/2010/main" val="36837952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3473450"/>
            <a:ext cx="904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400" y="3473450"/>
            <a:ext cx="904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661713" y="4158843"/>
            <a:ext cx="9039774" cy="1586309"/>
          </a:xfrm>
          <a:prstGeom prst="rect">
            <a:avLst/>
          </a:prstGeom>
        </p:spPr>
        <p:txBody>
          <a:bodyPr anchor="ctr">
            <a:normAutofit/>
          </a:bodyPr>
          <a:lstStyle>
            <a:lvl1pPr marL="0" indent="0" algn="l">
              <a:buNone/>
              <a:defRPr kumimoji="0" lang="fr-FR" sz="2500" b="1" kern="1200" smtClean="0">
                <a:solidFill>
                  <a:srgbClr val="23538D"/>
                </a:solidFill>
                <a:latin typeface="Calibri" pitchFamily="34" charset="0"/>
                <a:ea typeface="+mn-ea"/>
                <a:cs typeface="+mn-cs"/>
              </a:defRPr>
            </a:lvl1pPr>
            <a:lvl2pPr marL="480380" indent="0">
              <a:buNone/>
              <a:defRPr sz="1900">
                <a:solidFill>
                  <a:schemeClr val="tx1">
                    <a:tint val="75000"/>
                  </a:schemeClr>
                </a:solidFill>
              </a:defRPr>
            </a:lvl2pPr>
            <a:lvl3pPr marL="960760" indent="0">
              <a:buNone/>
              <a:defRPr sz="1700">
                <a:solidFill>
                  <a:schemeClr val="tx1">
                    <a:tint val="75000"/>
                  </a:schemeClr>
                </a:solidFill>
              </a:defRPr>
            </a:lvl3pPr>
            <a:lvl4pPr marL="1441140" indent="0">
              <a:buNone/>
              <a:defRPr sz="1500">
                <a:solidFill>
                  <a:schemeClr val="tx1">
                    <a:tint val="75000"/>
                  </a:schemeClr>
                </a:solidFill>
              </a:defRPr>
            </a:lvl4pPr>
            <a:lvl5pPr marL="1921520" indent="0">
              <a:buNone/>
              <a:defRPr sz="1500">
                <a:solidFill>
                  <a:schemeClr val="tx1">
                    <a:tint val="75000"/>
                  </a:schemeClr>
                </a:solidFill>
              </a:defRPr>
            </a:lvl5pPr>
            <a:lvl6pPr marL="2401900" indent="0">
              <a:buNone/>
              <a:defRPr sz="1500">
                <a:solidFill>
                  <a:schemeClr val="tx1">
                    <a:tint val="75000"/>
                  </a:schemeClr>
                </a:solidFill>
              </a:defRPr>
            </a:lvl6pPr>
            <a:lvl7pPr marL="2882280" indent="0">
              <a:buNone/>
              <a:defRPr sz="1500">
                <a:solidFill>
                  <a:schemeClr val="tx1">
                    <a:tint val="75000"/>
                  </a:schemeClr>
                </a:solidFill>
              </a:defRPr>
            </a:lvl7pPr>
            <a:lvl8pPr marL="3362660" indent="0">
              <a:buNone/>
              <a:defRPr sz="1500">
                <a:solidFill>
                  <a:schemeClr val="tx1">
                    <a:tint val="75000"/>
                  </a:schemeClr>
                </a:solidFill>
              </a:defRPr>
            </a:lvl8pPr>
            <a:lvl9pPr marL="3843040" indent="0">
              <a:buNone/>
              <a:defRPr sz="1500">
                <a:solidFill>
                  <a:schemeClr val="tx1">
                    <a:tint val="75000"/>
                  </a:schemeClr>
                </a:solidFill>
              </a:defRPr>
            </a:lvl9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2" name="Titre 1"/>
          <p:cNvSpPr>
            <a:spLocks noGrp="1"/>
          </p:cNvSpPr>
          <p:nvPr>
            <p:ph type="title"/>
          </p:nvPr>
        </p:nvSpPr>
        <p:spPr>
          <a:xfrm>
            <a:off x="963039" y="1417739"/>
            <a:ext cx="8808720" cy="1675120"/>
          </a:xfrm>
          <a:noFill/>
        </p:spPr>
        <p:txBody>
          <a:bodyPr anchor="b">
            <a:normAutofit/>
          </a:bodyPr>
          <a:lstStyle>
            <a:lvl1pPr algn="r" rtl="0" eaLnBrk="1" latinLnBrk="0" hangingPunct="1">
              <a:spcBef>
                <a:spcPct val="0"/>
              </a:spcBef>
              <a:buNone/>
              <a:defRPr kumimoji="0" lang="fr-FR" sz="3400" b="1" kern="1200" cap="none" baseline="0" dirty="0" smtClean="0">
                <a:solidFill>
                  <a:srgbClr val="FA7D00"/>
                </a:solidFill>
                <a:latin typeface="Calibri" pitchFamily="34" charset="0"/>
                <a:ea typeface="+mj-ea"/>
                <a:cs typeface="+mj-cs"/>
              </a:defRPr>
            </a:lvl1pPr>
          </a:lstStyle>
          <a:p>
            <a:pPr lvl="0"/>
            <a:r>
              <a:rPr lang="fr-FR" smtClean="0"/>
              <a:t>Cliquez pour modifier le style du titre</a:t>
            </a:r>
            <a:endParaRPr lang="fr-FR" dirty="0"/>
          </a:p>
        </p:txBody>
      </p:sp>
    </p:spTree>
    <p:extLst>
      <p:ext uri="{BB962C8B-B14F-4D97-AF65-F5344CB8AC3E}">
        <p14:creationId xmlns:p14="http://schemas.microsoft.com/office/powerpoint/2010/main" val="690354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6874" y="289307"/>
            <a:ext cx="9686548" cy="913600"/>
          </a:xfrm>
        </p:spPr>
        <p:txBody>
          <a:bodyPr>
            <a:normAutofit/>
          </a:bodyPr>
          <a:lstStyle>
            <a:lvl1pPr>
              <a:defRPr sz="2900">
                <a:solidFill>
                  <a:srgbClr val="FA7D00"/>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22642" y="1359678"/>
            <a:ext cx="9680170" cy="5119967"/>
          </a:xfrm>
          <a:prstGeom prst="rect">
            <a:avLst/>
          </a:prstGeom>
        </p:spPr>
        <p:txBody>
          <a:bodyPr/>
          <a:lstStyle>
            <a:lvl1pPr algn="l">
              <a:defRPr kumimoji="0" lang="fr-FR" sz="2500" kern="1200" dirty="0" smtClean="0">
                <a:solidFill>
                  <a:srgbClr val="1F497D"/>
                </a:solidFill>
                <a:latin typeface="Calibri" pitchFamily="34" charset="0"/>
                <a:ea typeface="+mn-ea"/>
                <a:cs typeface="+mn-cs"/>
              </a:defRPr>
            </a:lvl1pPr>
            <a:lvl2pPr>
              <a:spcBef>
                <a:spcPts val="735"/>
              </a:spcBef>
              <a:defRPr kumimoji="0" lang="fr-FR" sz="2300" kern="1200" dirty="0" smtClean="0">
                <a:solidFill>
                  <a:srgbClr val="BC0000"/>
                </a:solidFill>
                <a:latin typeface="Calibri" pitchFamily="34" charset="0"/>
                <a:ea typeface="+mn-ea"/>
                <a:cs typeface="+mn-cs"/>
              </a:defRPr>
            </a:lvl2pPr>
            <a:lvl3pPr>
              <a:spcBef>
                <a:spcPts val="735"/>
              </a:spcBef>
              <a:defRPr kumimoji="0" lang="fr-FR" sz="2000" kern="1200" dirty="0" smtClean="0">
                <a:solidFill>
                  <a:srgbClr val="205DAB"/>
                </a:solidFill>
                <a:latin typeface="Calibri" pitchFamily="34" charset="0"/>
                <a:ea typeface="+mn-ea"/>
                <a:cs typeface="+mn-cs"/>
              </a:defRPr>
            </a:lvl3pPr>
            <a:lvl4pPr>
              <a:spcBef>
                <a:spcPts val="735"/>
              </a:spcBef>
              <a:defRPr kumimoji="0" lang="fr-FR" sz="1900" b="0" kern="1200" dirty="0" smtClean="0">
                <a:solidFill>
                  <a:srgbClr val="A528A8"/>
                </a:solidFill>
                <a:latin typeface="Calibri" pitchFamily="34" charset="0"/>
                <a:ea typeface="+mn-ea"/>
                <a:cs typeface="+mn-cs"/>
              </a:defRPr>
            </a:lvl4pPr>
            <a:lvl5pPr>
              <a:spcBef>
                <a:spcPts val="735"/>
              </a:spcBef>
              <a:defRPr kumimoji="0" lang="fr-FR" sz="1700" b="0" i="1" kern="1200" dirty="0" smtClean="0">
                <a:solidFill>
                  <a:srgbClr val="E46C0A"/>
                </a:solidFill>
                <a:latin typeface="Calibri" pitchFamily="34" charset="0"/>
                <a:ea typeface="+mn-ea"/>
                <a:cs typeface="+mn-cs"/>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2695064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900">
                <a:solidFill>
                  <a:srgbClr val="FA7D00"/>
                </a:solidFill>
              </a:defRPr>
            </a:lvl1pPr>
          </a:lstStyle>
          <a:p>
            <a:r>
              <a:rPr lang="fr-FR" smtClean="0"/>
              <a:t>Cliquez pour modifier le style du titre</a:t>
            </a:r>
            <a:endParaRPr lang="fr-FR" dirty="0"/>
          </a:p>
        </p:txBody>
      </p:sp>
      <p:sp>
        <p:nvSpPr>
          <p:cNvPr id="4" name="Espace réservé du contenu 3"/>
          <p:cNvSpPr>
            <a:spLocks noGrp="1"/>
          </p:cNvSpPr>
          <p:nvPr>
            <p:ph sz="half" idx="2"/>
          </p:nvPr>
        </p:nvSpPr>
        <p:spPr>
          <a:xfrm>
            <a:off x="285056" y="1722305"/>
            <a:ext cx="4670031" cy="4849569"/>
          </a:xfrm>
          <a:prstGeom prst="rect">
            <a:avLst/>
          </a:prstGeom>
        </p:spPr>
        <p:txBody>
          <a:bodyPr/>
          <a:lstStyle>
            <a:lvl1pPr marL="376965" indent="-341938">
              <a:defRPr kumimoji="0" lang="fr-FR" sz="2500" kern="1200" dirty="0" smtClean="0">
                <a:solidFill>
                  <a:srgbClr val="1F497D"/>
                </a:solidFill>
                <a:latin typeface="Calibri" pitchFamily="34" charset="0"/>
                <a:ea typeface="+mn-ea"/>
                <a:cs typeface="+mn-cs"/>
              </a:defRPr>
            </a:lvl1pPr>
            <a:lvl2pPr>
              <a:defRPr kumimoji="0" lang="fr-FR" sz="2300" kern="1200" dirty="0" smtClean="0">
                <a:solidFill>
                  <a:srgbClr val="BC0000"/>
                </a:solidFill>
                <a:latin typeface="Calibri" pitchFamily="34" charset="0"/>
                <a:ea typeface="+mn-ea"/>
                <a:cs typeface="+mn-cs"/>
              </a:defRPr>
            </a:lvl2pPr>
            <a:lvl3pPr>
              <a:spcBef>
                <a:spcPts val="735"/>
              </a:spcBef>
              <a:defRPr kumimoji="0" lang="fr-FR" sz="2000" kern="1200" dirty="0" smtClean="0">
                <a:solidFill>
                  <a:srgbClr val="205DAB"/>
                </a:solidFill>
                <a:latin typeface="Calibri" pitchFamily="34" charset="0"/>
                <a:ea typeface="+mn-ea"/>
                <a:cs typeface="+mn-cs"/>
              </a:defRPr>
            </a:lvl3pPr>
            <a:lvl4pPr>
              <a:defRPr kumimoji="0" lang="fr-FR" sz="1900" b="0" kern="1200" dirty="0" smtClean="0">
                <a:solidFill>
                  <a:srgbClr val="A528A8"/>
                </a:solidFill>
                <a:latin typeface="Calibri" pitchFamily="34" charset="0"/>
                <a:ea typeface="+mn-ea"/>
                <a:cs typeface="+mn-cs"/>
              </a:defRPr>
            </a:lvl4pPr>
            <a:lvl5pPr>
              <a:defRPr kumimoji="0" lang="fr-FR" sz="1700" i="1" kern="1200" dirty="0" smtClean="0">
                <a:solidFill>
                  <a:srgbClr val="E46C0A"/>
                </a:solidFill>
                <a:latin typeface="Calibri" pitchFamily="34" charset="0"/>
                <a:ea typeface="+mn-ea"/>
                <a:cs typeface="+mn-cs"/>
              </a:defRPr>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3"/>
          <p:cNvSpPr>
            <a:spLocks noGrp="1"/>
          </p:cNvSpPr>
          <p:nvPr>
            <p:ph sz="half" idx="16"/>
          </p:nvPr>
        </p:nvSpPr>
        <p:spPr>
          <a:xfrm>
            <a:off x="5257450" y="1722305"/>
            <a:ext cx="4670031" cy="4849569"/>
          </a:xfrm>
          <a:prstGeom prst="rect">
            <a:avLst/>
          </a:prstGeom>
        </p:spPr>
        <p:txBody>
          <a:bodyPr/>
          <a:lstStyle>
            <a:lvl1pPr marL="376965" indent="-341938">
              <a:defRPr kumimoji="0" lang="fr-FR" sz="2500" kern="1200" dirty="0" smtClean="0">
                <a:solidFill>
                  <a:srgbClr val="1F497D"/>
                </a:solidFill>
                <a:latin typeface="Calibri" pitchFamily="34" charset="0"/>
                <a:ea typeface="+mn-ea"/>
                <a:cs typeface="+mn-cs"/>
              </a:defRPr>
            </a:lvl1pPr>
            <a:lvl2pPr>
              <a:defRPr kumimoji="0" lang="fr-FR" sz="2300" kern="1200" dirty="0" smtClean="0">
                <a:solidFill>
                  <a:srgbClr val="BC0000"/>
                </a:solidFill>
                <a:latin typeface="Calibri" pitchFamily="34" charset="0"/>
                <a:ea typeface="+mn-ea"/>
                <a:cs typeface="+mn-cs"/>
              </a:defRPr>
            </a:lvl2pPr>
            <a:lvl3pPr>
              <a:spcBef>
                <a:spcPts val="735"/>
              </a:spcBef>
              <a:defRPr kumimoji="0" lang="fr-FR" sz="2000" kern="1200" dirty="0" smtClean="0">
                <a:solidFill>
                  <a:srgbClr val="205DAB"/>
                </a:solidFill>
                <a:latin typeface="Calibri" pitchFamily="34" charset="0"/>
                <a:ea typeface="+mn-ea"/>
                <a:cs typeface="+mn-cs"/>
              </a:defRPr>
            </a:lvl3pPr>
            <a:lvl4pPr>
              <a:defRPr kumimoji="0" lang="fr-FR" sz="1900" b="0" kern="1200" dirty="0" smtClean="0">
                <a:solidFill>
                  <a:srgbClr val="A528A8"/>
                </a:solidFill>
                <a:latin typeface="Calibri" pitchFamily="34" charset="0"/>
                <a:ea typeface="+mn-ea"/>
                <a:cs typeface="+mn-cs"/>
              </a:defRPr>
            </a:lvl4pPr>
            <a:lvl5pPr>
              <a:defRPr kumimoji="0" lang="fr-FR" sz="1700" i="1" kern="1200" dirty="0" smtClean="0">
                <a:solidFill>
                  <a:srgbClr val="E46C0A"/>
                </a:solidFill>
                <a:latin typeface="Calibri" pitchFamily="34" charset="0"/>
                <a:ea typeface="+mn-ea"/>
                <a:cs typeface="+mn-cs"/>
              </a:defRPr>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72904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3968624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aphicFrame>
        <p:nvGraphicFramePr>
          <p:cNvPr id="3" name="Graphique 21"/>
          <p:cNvGraphicFramePr>
            <a:graphicFrameLocks/>
          </p:cNvGraphicFramePr>
          <p:nvPr/>
        </p:nvGraphicFramePr>
        <p:xfrm>
          <a:off x="1566863" y="1570038"/>
          <a:ext cx="7307262" cy="4656137"/>
        </p:xfrm>
        <a:graphic>
          <a:graphicData uri="http://schemas.openxmlformats.org/presentationml/2006/ole">
            <mc:AlternateContent xmlns:mc="http://schemas.openxmlformats.org/markup-compatibility/2006">
              <mc:Choice xmlns:v="urn:schemas-microsoft-com:vml" Requires="v">
                <p:oleObj spid="_x0000_s15403" r:id="rId3" imgW="6986622" imgH="4401693" progId="Excel.Sheet.8">
                  <p:embed/>
                </p:oleObj>
              </mc:Choice>
              <mc:Fallback>
                <p:oleObj r:id="rId3" imgW="6986622" imgH="4401693"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1570038"/>
                        <a:ext cx="7307262"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9057301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graphicFrame>
        <p:nvGraphicFramePr>
          <p:cNvPr id="3" name="Graphique 21"/>
          <p:cNvGraphicFramePr>
            <a:graphicFrameLocks/>
          </p:cNvGraphicFramePr>
          <p:nvPr/>
        </p:nvGraphicFramePr>
        <p:xfrm>
          <a:off x="392113" y="1373188"/>
          <a:ext cx="9728200" cy="4656137"/>
        </p:xfrm>
        <a:graphic>
          <a:graphicData uri="http://schemas.openxmlformats.org/presentationml/2006/ole">
            <mc:AlternateContent xmlns:mc="http://schemas.openxmlformats.org/markup-compatibility/2006">
              <mc:Choice xmlns:v="urn:schemas-microsoft-com:vml" Requires="v">
                <p:oleObj spid="_x0000_s16427" name="Graphique" r:id="rId3" imgW="9401057" imgH="4505299" progId="Excel.Sheet.8">
                  <p:embed/>
                </p:oleObj>
              </mc:Choice>
              <mc:Fallback>
                <p:oleObj name="Graphique" r:id="rId3" imgW="9401057" imgH="4505299"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1373188"/>
                        <a:ext cx="97282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4109434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graphicFrame>
        <p:nvGraphicFramePr>
          <p:cNvPr id="3" name="Graphique 21"/>
          <p:cNvGraphicFramePr>
            <a:graphicFrameLocks/>
          </p:cNvGraphicFramePr>
          <p:nvPr/>
        </p:nvGraphicFramePr>
        <p:xfrm>
          <a:off x="1727200" y="1296988"/>
          <a:ext cx="6908800" cy="4657725"/>
        </p:xfrm>
        <a:graphic>
          <a:graphicData uri="http://schemas.openxmlformats.org/presentationml/2006/ole">
            <mc:AlternateContent xmlns:mc="http://schemas.openxmlformats.org/markup-compatibility/2006">
              <mc:Choice xmlns:v="urn:schemas-microsoft-com:vml" Requires="v">
                <p:oleObj spid="_x0000_s17451" r:id="rId3" imgW="6602540" imgH="4407790" progId="Excel.Sheet.8">
                  <p:embed/>
                </p:oleObj>
              </mc:Choice>
              <mc:Fallback>
                <p:oleObj r:id="rId3" imgW="6602540" imgH="440779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296988"/>
                        <a:ext cx="69088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2269107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8163" y="288725"/>
            <a:ext cx="3409421" cy="1228760"/>
          </a:xfrm>
        </p:spPr>
        <p:txBody>
          <a:bodyPr anchor="b"/>
          <a:lstStyle>
            <a:lvl1pPr algn="l">
              <a:defRPr sz="2200" b="1"/>
            </a:lvl1pPr>
          </a:lstStyle>
          <a:p>
            <a:r>
              <a:rPr lang="fr-FR" smtClean="0"/>
              <a:t>Cliquez pour modifier le style du titre</a:t>
            </a:r>
            <a:endParaRPr lang="fr-FR"/>
          </a:p>
        </p:txBody>
      </p:sp>
      <p:sp>
        <p:nvSpPr>
          <p:cNvPr id="3" name="Espace réservé du contenu 2"/>
          <p:cNvSpPr>
            <a:spLocks noGrp="1"/>
          </p:cNvSpPr>
          <p:nvPr>
            <p:ph idx="1"/>
          </p:nvPr>
        </p:nvSpPr>
        <p:spPr>
          <a:xfrm>
            <a:off x="4051723" y="288728"/>
            <a:ext cx="5793317" cy="618912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8163" y="1517488"/>
            <a:ext cx="3409421" cy="4960365"/>
          </a:xfrm>
        </p:spPr>
        <p:txBody>
          <a:bodyPr/>
          <a:lstStyle>
            <a:lvl1pPr marL="0" indent="0">
              <a:buNone/>
              <a:defRPr sz="1500"/>
            </a:lvl1pPr>
            <a:lvl2pPr marL="503115" indent="0">
              <a:buNone/>
              <a:defRPr sz="1300"/>
            </a:lvl2pPr>
            <a:lvl3pPr marL="1006230" indent="0">
              <a:buNone/>
              <a:defRPr sz="1100"/>
            </a:lvl3pPr>
            <a:lvl4pPr marL="1509346" indent="0">
              <a:buNone/>
              <a:defRPr sz="1000"/>
            </a:lvl4pPr>
            <a:lvl5pPr marL="2012460" indent="0">
              <a:buNone/>
              <a:defRPr sz="1000"/>
            </a:lvl5pPr>
            <a:lvl6pPr marL="2515576" indent="0">
              <a:buNone/>
              <a:defRPr sz="1000"/>
            </a:lvl6pPr>
            <a:lvl7pPr marL="3018691" indent="0">
              <a:buNone/>
              <a:defRPr sz="1000"/>
            </a:lvl7pPr>
            <a:lvl8pPr marL="3521806" indent="0">
              <a:buNone/>
              <a:defRPr sz="1000"/>
            </a:lvl8pPr>
            <a:lvl9pPr marL="4024921"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518160" y="6721252"/>
            <a:ext cx="2418080" cy="386086"/>
          </a:xfrm>
          <a:prstGeom prst="rect">
            <a:avLst/>
          </a:prstGeom>
        </p:spPr>
        <p:txBody>
          <a:bodyPr/>
          <a:lstStyle/>
          <a:p>
            <a:fld id="{403797CD-7A78-4DD3-ACC5-1447F5D8EFE1}" type="datetimeFigureOut">
              <a:rPr lang="fr-FR" smtClean="0">
                <a:solidFill>
                  <a:prstClr val="black">
                    <a:tint val="75000"/>
                  </a:prstClr>
                </a:solidFill>
              </a:rPr>
              <a:pPr/>
              <a:t>05/12/2016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a:xfrm>
            <a:off x="3540760" y="6721252"/>
            <a:ext cx="3281680" cy="386086"/>
          </a:xfrm>
          <a:prstGeom prst="rect">
            <a:avLst/>
          </a:prstGeom>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a:xfrm>
            <a:off x="7426960" y="6721252"/>
            <a:ext cx="2418080" cy="386086"/>
          </a:xfrm>
          <a:prstGeom prst="rect">
            <a:avLst/>
          </a:prstGeom>
        </p:spPr>
        <p:txBody>
          <a:bodyPr/>
          <a:lstStyle/>
          <a:p>
            <a:fld id="{8CB67A74-9FFF-4C47-A3E9-3A92E4C935A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5989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34975" y="290513"/>
            <a:ext cx="96853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076" tIns="48038" rIns="96076" bIns="48038" numCol="1" anchor="ctr" anchorCtr="0" compatLnSpc="1">
            <a:prstTxWarp prst="textNoShape">
              <a:avLst/>
            </a:prstTxWarp>
          </a:bodyPr>
          <a:lstStyle/>
          <a:p>
            <a:pPr lvl="0"/>
            <a:r>
              <a:rPr lang="fr-FR" smtClean="0"/>
              <a:t>Cliquez pour modifier le style du titre</a:t>
            </a:r>
          </a:p>
        </p:txBody>
      </p:sp>
      <p:sp>
        <p:nvSpPr>
          <p:cNvPr id="1027" name="Espace réservé du texte 14"/>
          <p:cNvSpPr>
            <a:spLocks noGrp="1"/>
          </p:cNvSpPr>
          <p:nvPr>
            <p:ph type="body" idx="1"/>
          </p:nvPr>
        </p:nvSpPr>
        <p:spPr bwMode="auto">
          <a:xfrm>
            <a:off x="323850" y="1341438"/>
            <a:ext cx="96789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076" tIns="48038" rIns="96076" bIns="480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13" name="Image 12" descr="pastilles.png"/>
          <p:cNvPicPr>
            <a:picLocks noChangeAspect="1"/>
          </p:cNvPicPr>
          <p:nvPr/>
        </p:nvPicPr>
        <p:blipFill>
          <a:blip r:embed="rId11"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029" name="Image 7" descr="pola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772971">
            <a:off x="1074738" y="8096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8" descr="pola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28565">
            <a:off x="190500" y="58738"/>
            <a:ext cx="427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9" descr="pola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5788" y="122238"/>
            <a:ext cx="457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31425" y="122238"/>
            <a:ext cx="171450" cy="70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pastilles.png"/>
          <p:cNvPicPr>
            <a:picLocks noChangeAspect="1"/>
          </p:cNvPicPr>
          <p:nvPr/>
        </p:nvPicPr>
        <p:blipFill>
          <a:blip r:embed="rId11"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035" name="Image 7" descr="pola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772971">
            <a:off x="1074738" y="8096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8" descr="pola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28565">
            <a:off x="190500" y="58738"/>
            <a:ext cx="427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9" descr="pola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5788" y="122238"/>
            <a:ext cx="457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8" descr="pastilles_ligne_1.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6000" y="7010400"/>
            <a:ext cx="19780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31425" y="122238"/>
            <a:ext cx="171450" cy="70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3"/>
          <p:cNvSpPr>
            <a:spLocks noChangeArrowheads="1"/>
          </p:cNvSpPr>
          <p:nvPr/>
        </p:nvSpPr>
        <p:spPr bwMode="auto">
          <a:xfrm>
            <a:off x="9153525" y="6897688"/>
            <a:ext cx="100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6" tIns="48038" rIns="96076" bIns="48038">
            <a:spAutoFit/>
          </a:bodyPr>
          <a:lstStyle/>
          <a:p>
            <a:pPr algn="r"/>
            <a:fld id="{4AFB76DA-9810-4497-90DA-8A2BD2199533}" type="slidenum">
              <a:rPr lang="en-US" sz="1100" b="1">
                <a:solidFill>
                  <a:srgbClr val="098163"/>
                </a:solidFill>
              </a:rPr>
              <a:pPr algn="r"/>
              <a:t>‹N°›</a:t>
            </a:fld>
            <a:endParaRPr lang="fr-FR" sz="1100" b="1">
              <a:solidFill>
                <a:srgbClr val="098163"/>
              </a:solidFill>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35" r:id="rId3"/>
    <p:sldLayoutId id="2147484136" r:id="rId4"/>
    <p:sldLayoutId id="2147484137" r:id="rId5"/>
    <p:sldLayoutId id="2147484140" r:id="rId6"/>
    <p:sldLayoutId id="2147484141" r:id="rId7"/>
    <p:sldLayoutId id="2147484142" r:id="rId8"/>
    <p:sldLayoutId id="2147484143" r:id="rId9"/>
  </p:sldLayoutIdLst>
  <p:timing>
    <p:tnLst>
      <p:par>
        <p:cTn id="1" dur="indefinite" restart="never" nodeType="tmRoot"/>
      </p:par>
    </p:tnLst>
  </p:timing>
  <p:hf sldNum="0" hdr="0" dt="0"/>
  <p:txStyles>
    <p:titleStyle>
      <a:lvl1pPr algn="r" rtl="0" eaLnBrk="0" fontAlgn="base" hangingPunct="0">
        <a:spcBef>
          <a:spcPct val="0"/>
        </a:spcBef>
        <a:spcAft>
          <a:spcPct val="0"/>
        </a:spcAft>
        <a:defRPr lang="fr-FR" sz="2900" b="1" kern="1200" dirty="0">
          <a:solidFill>
            <a:srgbClr val="FA7D00"/>
          </a:solidFill>
          <a:latin typeface="Calibri" pitchFamily="34" charset="0"/>
          <a:ea typeface="MS PGothic" pitchFamily="34" charset="-128"/>
          <a:cs typeface="ＭＳ Ｐゴシック" pitchFamily="26" charset="-128"/>
        </a:defRPr>
      </a:lvl1pPr>
      <a:lvl2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2pPr>
      <a:lvl3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3pPr>
      <a:lvl4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4pPr>
      <a:lvl5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5pPr>
      <a:lvl6pPr marL="480380" algn="r" rtl="0" eaLnBrk="1" fontAlgn="base" hangingPunct="1">
        <a:spcBef>
          <a:spcPct val="0"/>
        </a:spcBef>
        <a:spcAft>
          <a:spcPct val="0"/>
        </a:spcAft>
        <a:defRPr sz="3800" b="1">
          <a:solidFill>
            <a:srgbClr val="FF9933"/>
          </a:solidFill>
          <a:latin typeface="Calibri" pitchFamily="34" charset="0"/>
        </a:defRPr>
      </a:lvl6pPr>
      <a:lvl7pPr marL="960760" algn="r" rtl="0" eaLnBrk="1" fontAlgn="base" hangingPunct="1">
        <a:spcBef>
          <a:spcPct val="0"/>
        </a:spcBef>
        <a:spcAft>
          <a:spcPct val="0"/>
        </a:spcAft>
        <a:defRPr sz="3800" b="1">
          <a:solidFill>
            <a:srgbClr val="FF9933"/>
          </a:solidFill>
          <a:latin typeface="Calibri" pitchFamily="34" charset="0"/>
        </a:defRPr>
      </a:lvl7pPr>
      <a:lvl8pPr marL="1441140" algn="r" rtl="0" eaLnBrk="1" fontAlgn="base" hangingPunct="1">
        <a:spcBef>
          <a:spcPct val="0"/>
        </a:spcBef>
        <a:spcAft>
          <a:spcPct val="0"/>
        </a:spcAft>
        <a:defRPr sz="3800" b="1">
          <a:solidFill>
            <a:srgbClr val="FF9933"/>
          </a:solidFill>
          <a:latin typeface="Calibri" pitchFamily="34" charset="0"/>
        </a:defRPr>
      </a:lvl8pPr>
      <a:lvl9pPr marL="1921520" algn="r" rtl="0" eaLnBrk="1" fontAlgn="base" hangingPunct="1">
        <a:spcBef>
          <a:spcPct val="0"/>
        </a:spcBef>
        <a:spcAft>
          <a:spcPct val="0"/>
        </a:spcAft>
        <a:defRPr sz="3800" b="1">
          <a:solidFill>
            <a:srgbClr val="FF9933"/>
          </a:solidFill>
          <a:latin typeface="Calibri" pitchFamily="34" charset="0"/>
        </a:defRPr>
      </a:lvl9pPr>
    </p:titleStyle>
    <p:bodyStyle>
      <a:lvl1pPr marL="376238" indent="-376238" algn="l" rtl="0" eaLnBrk="0" fontAlgn="base" hangingPunct="0">
        <a:spcBef>
          <a:spcPts val="625"/>
        </a:spcBef>
        <a:spcAft>
          <a:spcPct val="0"/>
        </a:spcAft>
        <a:buBlip>
          <a:blip r:embed="rId17"/>
        </a:buBlip>
        <a:defRPr lang="fr-FR" sz="2500" b="1" kern="1200" dirty="0">
          <a:solidFill>
            <a:srgbClr val="1F497D"/>
          </a:solidFill>
          <a:latin typeface="Calibri" pitchFamily="34" charset="0"/>
          <a:ea typeface="MS PGothic" pitchFamily="34" charset="-128"/>
          <a:cs typeface="ＭＳ Ｐゴシック" pitchFamily="26" charset="-128"/>
        </a:defRPr>
      </a:lvl1pPr>
      <a:lvl2pPr marL="754063" indent="-377825" algn="l" rtl="0" eaLnBrk="0" fontAlgn="base" hangingPunct="0">
        <a:spcBef>
          <a:spcPts val="738"/>
        </a:spcBef>
        <a:spcAft>
          <a:spcPct val="0"/>
        </a:spcAft>
        <a:buSzPct val="90000"/>
        <a:buBlip>
          <a:blip r:embed="rId18"/>
        </a:buBlip>
        <a:defRPr lang="fr-FR" sz="2300" kern="1200" dirty="0">
          <a:solidFill>
            <a:srgbClr val="BC0000"/>
          </a:solidFill>
          <a:latin typeface="Calibri" pitchFamily="34" charset="0"/>
          <a:ea typeface="MS PGothic" pitchFamily="34" charset="-128"/>
          <a:cs typeface="+mn-cs"/>
        </a:defRPr>
      </a:lvl2pPr>
      <a:lvl3pPr marL="1039813" indent="-284163" algn="l" rtl="0" eaLnBrk="0" fontAlgn="base" hangingPunct="0">
        <a:spcBef>
          <a:spcPts val="738"/>
        </a:spcBef>
        <a:spcAft>
          <a:spcPct val="0"/>
        </a:spcAft>
        <a:buFont typeface="Wingdings 2" pitchFamily="18" charset="2"/>
        <a:buChar char="O"/>
        <a:defRPr lang="fr-FR" sz="2000" b="1" kern="1200" dirty="0">
          <a:solidFill>
            <a:srgbClr val="205DAB"/>
          </a:solidFill>
          <a:latin typeface="Calibri" pitchFamily="34" charset="0"/>
          <a:ea typeface="MS PGothic" pitchFamily="34" charset="-128"/>
          <a:cs typeface="+mn-cs"/>
        </a:defRPr>
      </a:lvl3pPr>
      <a:lvl4pPr marL="1312863" indent="-273050" algn="l" rtl="0" eaLnBrk="0" fontAlgn="base" hangingPunct="0">
        <a:spcBef>
          <a:spcPts val="738"/>
        </a:spcBef>
        <a:spcAft>
          <a:spcPct val="0"/>
        </a:spcAft>
        <a:buFont typeface="Wingdings 2" pitchFamily="18" charset="2"/>
        <a:buChar char="è"/>
        <a:defRPr lang="fr-FR" kern="1200" dirty="0">
          <a:solidFill>
            <a:srgbClr val="A528A8"/>
          </a:solidFill>
          <a:latin typeface="Calibri" pitchFamily="34" charset="0"/>
          <a:ea typeface="MS PGothic" pitchFamily="34" charset="-128"/>
          <a:cs typeface="+mn-cs"/>
        </a:defRPr>
      </a:lvl4pPr>
      <a:lvl5pPr marL="1692275" indent="-274638" algn="l" rtl="0" eaLnBrk="0" fontAlgn="base" hangingPunct="0">
        <a:spcBef>
          <a:spcPts val="738"/>
        </a:spcBef>
        <a:spcAft>
          <a:spcPct val="0"/>
        </a:spcAft>
        <a:buSzPct val="120000"/>
        <a:buFont typeface="Wingdings 3" pitchFamily="18" charset="2"/>
        <a:buChar char="Ê"/>
        <a:defRPr lang="fr-FR" sz="1700" i="1" kern="1200" dirty="0">
          <a:solidFill>
            <a:srgbClr val="E46C0A"/>
          </a:solidFill>
          <a:latin typeface="Calibri" pitchFamily="34" charset="0"/>
          <a:ea typeface="MS PGothic" pitchFamily="34" charset="-128"/>
          <a:cs typeface="+mn-cs"/>
        </a:defRPr>
      </a:lvl5pPr>
      <a:lvl6pPr marL="264209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247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285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8323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60760" rtl="0" eaLnBrk="1" latinLnBrk="0" hangingPunct="1">
        <a:defRPr sz="1900" kern="1200">
          <a:solidFill>
            <a:schemeClr val="tx1"/>
          </a:solidFill>
          <a:latin typeface="+mn-lt"/>
          <a:ea typeface="+mn-ea"/>
          <a:cs typeface="+mn-cs"/>
        </a:defRPr>
      </a:lvl1pPr>
      <a:lvl2pPr marL="480380" algn="l" defTabSz="960760" rtl="0" eaLnBrk="1" latinLnBrk="0" hangingPunct="1">
        <a:defRPr sz="1900" kern="1200">
          <a:solidFill>
            <a:schemeClr val="tx1"/>
          </a:solidFill>
          <a:latin typeface="+mn-lt"/>
          <a:ea typeface="+mn-ea"/>
          <a:cs typeface="+mn-cs"/>
        </a:defRPr>
      </a:lvl2pPr>
      <a:lvl3pPr marL="960760" algn="l" defTabSz="960760" rtl="0" eaLnBrk="1" latinLnBrk="0" hangingPunct="1">
        <a:defRPr sz="1900" kern="1200">
          <a:solidFill>
            <a:schemeClr val="tx1"/>
          </a:solidFill>
          <a:latin typeface="+mn-lt"/>
          <a:ea typeface="+mn-ea"/>
          <a:cs typeface="+mn-cs"/>
        </a:defRPr>
      </a:lvl3pPr>
      <a:lvl4pPr marL="1441140" algn="l" defTabSz="960760" rtl="0" eaLnBrk="1" latinLnBrk="0" hangingPunct="1">
        <a:defRPr sz="1900" kern="1200">
          <a:solidFill>
            <a:schemeClr val="tx1"/>
          </a:solidFill>
          <a:latin typeface="+mn-lt"/>
          <a:ea typeface="+mn-ea"/>
          <a:cs typeface="+mn-cs"/>
        </a:defRPr>
      </a:lvl4pPr>
      <a:lvl5pPr marL="1921520" algn="l" defTabSz="960760" rtl="0" eaLnBrk="1" latinLnBrk="0" hangingPunct="1">
        <a:defRPr sz="1900" kern="1200">
          <a:solidFill>
            <a:schemeClr val="tx1"/>
          </a:solidFill>
          <a:latin typeface="+mn-lt"/>
          <a:ea typeface="+mn-ea"/>
          <a:cs typeface="+mn-cs"/>
        </a:defRPr>
      </a:lvl5pPr>
      <a:lvl6pPr marL="2401900" algn="l" defTabSz="960760" rtl="0" eaLnBrk="1" latinLnBrk="0" hangingPunct="1">
        <a:defRPr sz="1900" kern="1200">
          <a:solidFill>
            <a:schemeClr val="tx1"/>
          </a:solidFill>
          <a:latin typeface="+mn-lt"/>
          <a:ea typeface="+mn-ea"/>
          <a:cs typeface="+mn-cs"/>
        </a:defRPr>
      </a:lvl6pPr>
      <a:lvl7pPr marL="2882280" algn="l" defTabSz="960760" rtl="0" eaLnBrk="1" latinLnBrk="0" hangingPunct="1">
        <a:defRPr sz="1900" kern="1200">
          <a:solidFill>
            <a:schemeClr val="tx1"/>
          </a:solidFill>
          <a:latin typeface="+mn-lt"/>
          <a:ea typeface="+mn-ea"/>
          <a:cs typeface="+mn-cs"/>
        </a:defRPr>
      </a:lvl7pPr>
      <a:lvl8pPr marL="3362660" algn="l" defTabSz="960760" rtl="0" eaLnBrk="1" latinLnBrk="0" hangingPunct="1">
        <a:defRPr sz="1900" kern="1200">
          <a:solidFill>
            <a:schemeClr val="tx1"/>
          </a:solidFill>
          <a:latin typeface="+mn-lt"/>
          <a:ea typeface="+mn-ea"/>
          <a:cs typeface="+mn-cs"/>
        </a:defRPr>
      </a:lvl8pPr>
      <a:lvl9pPr marL="3843040" algn="l" defTabSz="9607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gexco.com/expertise-comptable/accueil.as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cid:image003.jpg@01CDB786.E3FECE00"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3741440" y="4705970"/>
            <a:ext cx="6621760" cy="1224136"/>
          </a:xfrm>
        </p:spPr>
        <p:txBody>
          <a:bodyPr>
            <a:normAutofit fontScale="25000" lnSpcReduction="20000"/>
          </a:bodyPr>
          <a:lstStyle/>
          <a:p>
            <a:pPr>
              <a:buNone/>
            </a:pPr>
            <a:endParaRPr lang="fr-FR" sz="8100" i="1" dirty="0"/>
          </a:p>
          <a:p>
            <a:pPr algn="ctr">
              <a:buNone/>
            </a:pPr>
            <a:r>
              <a:rPr lang="fr-FR" sz="9600" i="1" dirty="0">
                <a:solidFill>
                  <a:srgbClr val="0070C0"/>
                </a:solidFill>
              </a:rPr>
              <a:t>4</a:t>
            </a:r>
            <a:r>
              <a:rPr lang="fr-FR" sz="9600" b="1" i="1" dirty="0" smtClean="0">
                <a:solidFill>
                  <a:srgbClr val="0070C0"/>
                </a:solidFill>
              </a:rPr>
              <a:t>ème </a:t>
            </a:r>
            <a:r>
              <a:rPr lang="fr-FR" sz="9600" b="1" i="1" dirty="0" smtClean="0">
                <a:solidFill>
                  <a:srgbClr val="0070C0"/>
                </a:solidFill>
              </a:rPr>
              <a:t>Congrès </a:t>
            </a:r>
            <a:r>
              <a:rPr lang="fr-FR" sz="9600" b="1" i="1" dirty="0" smtClean="0">
                <a:solidFill>
                  <a:srgbClr val="0070C0"/>
                </a:solidFill>
              </a:rPr>
              <a:t>de l’Ordre des </a:t>
            </a:r>
            <a:r>
              <a:rPr lang="fr-FR" sz="9600" b="1" i="1" dirty="0" smtClean="0">
                <a:solidFill>
                  <a:srgbClr val="0070C0"/>
                </a:solidFill>
              </a:rPr>
              <a:t>experts-comptables</a:t>
            </a:r>
            <a:endParaRPr lang="fr-FR" sz="9600" b="1" i="1" dirty="0">
              <a:solidFill>
                <a:srgbClr val="0070C0"/>
              </a:solidFill>
            </a:endParaRPr>
          </a:p>
          <a:p>
            <a:pPr>
              <a:buNone/>
            </a:pPr>
            <a:endParaRPr lang="fr-FR" sz="8100" i="1" dirty="0"/>
          </a:p>
          <a:p>
            <a:pPr>
              <a:buNone/>
            </a:pPr>
            <a:endParaRPr lang="fr-FR" sz="2600" i="1" dirty="0"/>
          </a:p>
          <a:p>
            <a:pPr algn="r">
              <a:buNone/>
            </a:pPr>
            <a:endParaRPr lang="fr-FR" sz="2200" i="1" dirty="0"/>
          </a:p>
          <a:p>
            <a:pPr algn="r">
              <a:buNone/>
            </a:pPr>
            <a:endParaRPr lang="fr-FR" sz="2200" i="1" dirty="0"/>
          </a:p>
          <a:p>
            <a:pPr>
              <a:buNone/>
            </a:pPr>
            <a:endParaRPr lang="fr-FR" sz="6200" i="1" dirty="0"/>
          </a:p>
        </p:txBody>
      </p:sp>
      <p:sp>
        <p:nvSpPr>
          <p:cNvPr id="8" name="Espace réservé du texte 7"/>
          <p:cNvSpPr>
            <a:spLocks noGrp="1"/>
          </p:cNvSpPr>
          <p:nvPr>
            <p:ph type="body" sz="half" idx="2"/>
          </p:nvPr>
        </p:nvSpPr>
        <p:spPr>
          <a:xfrm>
            <a:off x="323817" y="2787085"/>
            <a:ext cx="3274699" cy="4238023"/>
          </a:xfrm>
          <a:solidFill>
            <a:srgbClr val="FFFF00"/>
          </a:solidFill>
        </p:spPr>
        <p:txBody>
          <a:bodyPr>
            <a:normAutofit fontScale="92500" lnSpcReduction="10000"/>
          </a:bodyPr>
          <a:lstStyle/>
          <a:p>
            <a:r>
              <a:rPr lang="fr-FR" sz="2000" b="1" dirty="0"/>
              <a:t>Arezki MAHIOUT</a:t>
            </a:r>
          </a:p>
          <a:p>
            <a:r>
              <a:rPr lang="fr-FR" sz="2000" dirty="0"/>
              <a:t>Expert-comptable diplômé</a:t>
            </a:r>
          </a:p>
          <a:p>
            <a:r>
              <a:rPr lang="fr-FR" sz="2000" dirty="0"/>
              <a:t>Commissaire aux comptes</a:t>
            </a:r>
          </a:p>
          <a:p>
            <a:r>
              <a:rPr lang="fr-FR" sz="2000" dirty="0"/>
              <a:t>Membre du Conseil Supérieur de l’Ordre des Experts comptables </a:t>
            </a:r>
          </a:p>
          <a:p>
            <a:endParaRPr lang="fr-FR" sz="1400" b="1" dirty="0"/>
          </a:p>
          <a:p>
            <a:r>
              <a:rPr lang="fr-FR" sz="2000" b="1" dirty="0"/>
              <a:t>Président du cabinet SOGEXCO</a:t>
            </a:r>
            <a:endParaRPr lang="fr-FR" sz="2000" dirty="0"/>
          </a:p>
          <a:p>
            <a:r>
              <a:rPr lang="fr-FR" sz="2000" dirty="0"/>
              <a:t>11 boulevard de Sébastopol</a:t>
            </a:r>
          </a:p>
          <a:p>
            <a:r>
              <a:rPr lang="fr-FR" sz="2000" dirty="0"/>
              <a:t>75001 PARIS</a:t>
            </a:r>
          </a:p>
          <a:p>
            <a:r>
              <a:rPr lang="fr-FR" sz="2000" u="sng" dirty="0">
                <a:hlinkClick r:id="rId3"/>
              </a:rPr>
              <a:t>http://www.sogexco.com/expertise-comptable/accueil.asp</a:t>
            </a:r>
            <a:endParaRPr lang="fr-FR" sz="2000" dirty="0"/>
          </a:p>
          <a:p>
            <a:endParaRPr lang="fr-FR" sz="2200" dirty="0"/>
          </a:p>
          <a:p>
            <a:endParaRPr lang="fr-FR" sz="2200" dirty="0"/>
          </a:p>
        </p:txBody>
      </p:sp>
      <p:pic>
        <p:nvPicPr>
          <p:cNvPr id="1026" name="Picture 2" descr="C:\Users\pc\Desktop\mahiout.jpg"/>
          <p:cNvPicPr>
            <a:picLocks noChangeAspect="1" noChangeArrowheads="1"/>
          </p:cNvPicPr>
          <p:nvPr/>
        </p:nvPicPr>
        <p:blipFill>
          <a:blip r:embed="rId4" cstate="print"/>
          <a:srcRect/>
          <a:stretch>
            <a:fillRect/>
          </a:stretch>
        </p:blipFill>
        <p:spPr bwMode="auto">
          <a:xfrm>
            <a:off x="404779" y="275611"/>
            <a:ext cx="1795399" cy="2349551"/>
          </a:xfrm>
          <a:prstGeom prst="rect">
            <a:avLst/>
          </a:prstGeom>
          <a:noFill/>
        </p:spPr>
      </p:pic>
      <p:sp>
        <p:nvSpPr>
          <p:cNvPr id="10" name="ZoneTexte 9"/>
          <p:cNvSpPr txBox="1"/>
          <p:nvPr/>
        </p:nvSpPr>
        <p:spPr>
          <a:xfrm>
            <a:off x="4029472" y="3172618"/>
            <a:ext cx="5847986" cy="1532754"/>
          </a:xfrm>
          <a:prstGeom prst="rect">
            <a:avLst/>
          </a:prstGeom>
          <a:solidFill>
            <a:schemeClr val="tx1">
              <a:lumMod val="60000"/>
              <a:lumOff val="40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wrap="square" lIns="100612" tIns="50305" rIns="100612" bIns="50305" rtlCol="0">
            <a:spAutoFit/>
          </a:bodyPr>
          <a:lstStyle/>
          <a:p>
            <a:pPr algn="ctr" defTabSz="1006105" fontAlgn="auto">
              <a:spcBef>
                <a:spcPts val="0"/>
              </a:spcBef>
              <a:spcAft>
                <a:spcPts val="600"/>
              </a:spcAft>
            </a:pPr>
            <a:r>
              <a:rPr lang="fr-FR" sz="2200" b="1" dirty="0" smtClean="0">
                <a:solidFill>
                  <a:prstClr val="white"/>
                </a:solidFill>
                <a:latin typeface="+mj-lt"/>
              </a:rPr>
              <a:t>PERSPECTIVES DE DEVELOPPEMENT ET NOUVELLES MISSIONS DE L’EXPERT-COMPTABLE</a:t>
            </a:r>
          </a:p>
          <a:p>
            <a:pPr algn="ctr" defTabSz="1006105" fontAlgn="auto">
              <a:spcBef>
                <a:spcPts val="0"/>
              </a:spcBef>
              <a:spcAft>
                <a:spcPts val="600"/>
              </a:spcAft>
            </a:pPr>
            <a:endParaRPr lang="fr-FR" sz="1100" b="1" dirty="0">
              <a:solidFill>
                <a:prstClr val="white"/>
              </a:solidFill>
              <a:latin typeface="+mj-lt"/>
            </a:endParaRPr>
          </a:p>
          <a:p>
            <a:pPr algn="ctr" defTabSz="1006105" fontAlgn="auto">
              <a:spcBef>
                <a:spcPts val="0"/>
              </a:spcBef>
              <a:spcAft>
                <a:spcPts val="0"/>
              </a:spcAft>
            </a:pPr>
            <a:r>
              <a:rPr lang="fr-FR" sz="2800" b="1" dirty="0" smtClean="0">
                <a:solidFill>
                  <a:prstClr val="white"/>
                </a:solidFill>
                <a:latin typeface="+mj-lt"/>
              </a:rPr>
              <a:t>« FULL SERVICES »</a:t>
            </a:r>
            <a:endParaRPr lang="fr-FR" sz="2800" b="1" dirty="0">
              <a:solidFill>
                <a:prstClr val="white"/>
              </a:solidFill>
              <a:latin typeface="+mj-lt"/>
            </a:endParaRPr>
          </a:p>
        </p:txBody>
      </p:sp>
      <p:pic>
        <p:nvPicPr>
          <p:cNvPr id="9" name="Image 8" descr="logo-odec1"/>
          <p:cNvPicPr/>
          <p:nvPr/>
        </p:nvPicPr>
        <p:blipFill>
          <a:blip r:embed="rId5" r:link="rId6" cstate="print"/>
          <a:srcRect/>
          <a:stretch>
            <a:fillRect/>
          </a:stretch>
        </p:blipFill>
        <p:spPr bwMode="auto">
          <a:xfrm>
            <a:off x="7741417" y="275611"/>
            <a:ext cx="2200380" cy="1045983"/>
          </a:xfrm>
          <a:prstGeom prst="rect">
            <a:avLst/>
          </a:prstGeom>
          <a:noFill/>
          <a:ln w="9525">
            <a:noFill/>
            <a:miter lim="800000"/>
            <a:headEnd/>
            <a:tailEnd/>
          </a:ln>
        </p:spPr>
      </p:pic>
      <p:sp>
        <p:nvSpPr>
          <p:cNvPr id="15" name="ZoneTexte 14"/>
          <p:cNvSpPr txBox="1"/>
          <p:nvPr/>
        </p:nvSpPr>
        <p:spPr>
          <a:xfrm>
            <a:off x="7741417" y="1249588"/>
            <a:ext cx="1976687" cy="461665"/>
          </a:xfrm>
          <a:prstGeom prst="rect">
            <a:avLst/>
          </a:prstGeom>
          <a:solidFill>
            <a:schemeClr val="bg1">
              <a:lumMod val="85000"/>
            </a:schemeClr>
          </a:solidFill>
        </p:spPr>
        <p:txBody>
          <a:bodyPr wrap="square" lIns="91418" tIns="45709" rIns="91418" bIns="45709" rtlCol="0">
            <a:spAutoFit/>
          </a:bodyPr>
          <a:lstStyle/>
          <a:p>
            <a:pPr algn="ctr"/>
            <a:r>
              <a:rPr lang="fr-FR" sz="2400" dirty="0"/>
              <a:t>SOGEXCO</a:t>
            </a:r>
          </a:p>
        </p:txBody>
      </p:sp>
      <p:sp>
        <p:nvSpPr>
          <p:cNvPr id="2" name="ZoneTexte 1"/>
          <p:cNvSpPr txBox="1"/>
          <p:nvPr/>
        </p:nvSpPr>
        <p:spPr>
          <a:xfrm>
            <a:off x="7629872" y="6218138"/>
            <a:ext cx="2520280" cy="584775"/>
          </a:xfrm>
          <a:prstGeom prst="rect">
            <a:avLst/>
          </a:prstGeom>
          <a:noFill/>
        </p:spPr>
        <p:txBody>
          <a:bodyPr wrap="square" rtlCol="0">
            <a:spAutoFit/>
          </a:bodyPr>
          <a:lstStyle/>
          <a:p>
            <a:pPr algn="r"/>
            <a:r>
              <a:rPr lang="fr-FR" sz="1600" dirty="0" smtClean="0">
                <a:solidFill>
                  <a:srgbClr val="002060"/>
                </a:solidFill>
                <a:latin typeface="+mn-lt"/>
              </a:rPr>
              <a:t>Hôtel Sofitel – Alger</a:t>
            </a:r>
          </a:p>
          <a:p>
            <a:pPr algn="r"/>
            <a:r>
              <a:rPr lang="fr-FR" sz="1600" dirty="0" smtClean="0">
                <a:solidFill>
                  <a:srgbClr val="002060"/>
                </a:solidFill>
                <a:latin typeface="+mn-lt"/>
              </a:rPr>
              <a:t>11 </a:t>
            </a:r>
            <a:r>
              <a:rPr lang="fr-FR" sz="1600" dirty="0" smtClean="0">
                <a:solidFill>
                  <a:srgbClr val="002060"/>
                </a:solidFill>
                <a:latin typeface="+mn-lt"/>
              </a:rPr>
              <a:t>décembre </a:t>
            </a:r>
            <a:r>
              <a:rPr lang="fr-FR" sz="1600" dirty="0" smtClean="0">
                <a:solidFill>
                  <a:srgbClr val="002060"/>
                </a:solidFill>
                <a:latin typeface="+mn-lt"/>
              </a:rPr>
              <a:t>2016</a:t>
            </a:r>
            <a:endParaRPr lang="fr-FR" sz="1600" dirty="0">
              <a:solidFill>
                <a:srgbClr val="002060"/>
              </a:solidFill>
              <a:latin typeface="+mn-lt"/>
            </a:endParaRPr>
          </a:p>
        </p:txBody>
      </p:sp>
    </p:spTree>
    <p:extLst>
      <p:ext uri="{BB962C8B-B14F-4D97-AF65-F5344CB8AC3E}">
        <p14:creationId xmlns:p14="http://schemas.microsoft.com/office/powerpoint/2010/main" val="680245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Parmi les missions suivantes et en l’état actuel des textes, quelles sont celles qui peuvent être réalisées au sein d’un cabinet d’expertise comptable ?</a:t>
            </a:r>
          </a:p>
          <a:p>
            <a:pPr lvl="1" algn="just">
              <a:buFont typeface="Wingdings" panose="05000000000000000000" pitchFamily="2" charset="2"/>
              <a:buChar char="q"/>
            </a:pPr>
            <a:r>
              <a:rPr lang="fr-FR" dirty="0" smtClean="0"/>
              <a:t> Assistance administrative</a:t>
            </a:r>
          </a:p>
          <a:p>
            <a:pPr lvl="1" algn="just">
              <a:buFont typeface="Wingdings" panose="05000000000000000000" pitchFamily="2" charset="2"/>
              <a:buChar char="q"/>
            </a:pPr>
            <a:r>
              <a:rPr lang="fr-FR" dirty="0" smtClean="0"/>
              <a:t> Domiciliation d‘entreprise</a:t>
            </a:r>
          </a:p>
          <a:p>
            <a:pPr lvl="1" algn="just">
              <a:buFont typeface="Wingdings" panose="05000000000000000000" pitchFamily="2" charset="2"/>
              <a:buChar char="q"/>
            </a:pPr>
            <a:r>
              <a:rPr lang="fr-FR" dirty="0" smtClean="0"/>
              <a:t> Conseil en informatique</a:t>
            </a:r>
          </a:p>
          <a:p>
            <a:pPr lvl="1" algn="just">
              <a:buFont typeface="Wingdings" panose="05000000000000000000" pitchFamily="2" charset="2"/>
              <a:buChar char="q"/>
            </a:pPr>
            <a:r>
              <a:rPr lang="fr-FR" dirty="0" smtClean="0"/>
              <a:t> Vente de matériels informatiques</a:t>
            </a:r>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3409826"/>
            <a:ext cx="363544" cy="363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545730"/>
            <a:ext cx="363544" cy="3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re 1"/>
          <p:cNvSpPr>
            <a:spLocks noGrp="1"/>
          </p:cNvSpPr>
          <p:nvPr>
            <p:ph type="title"/>
          </p:nvPr>
        </p:nvSpPr>
        <p:spPr/>
        <p:txBody>
          <a:bodyPr/>
          <a:lstStyle/>
          <a:p>
            <a:r>
              <a:rPr lang="fr-FR" dirty="0" smtClean="0"/>
              <a:t>Quiz</a:t>
            </a:r>
          </a:p>
        </p:txBody>
      </p:sp>
      <p:sp>
        <p:nvSpPr>
          <p:cNvPr id="114691" name="Espace réservé du contenu 2"/>
          <p:cNvSpPr>
            <a:spLocks noGrp="1"/>
          </p:cNvSpPr>
          <p:nvPr>
            <p:ph idx="1"/>
          </p:nvPr>
        </p:nvSpPr>
        <p:spPr/>
        <p:txBody>
          <a:bodyPr/>
          <a:lstStyle/>
          <a:p>
            <a:pPr algn="just"/>
            <a:r>
              <a:rPr lang="fr-FR" dirty="0" smtClean="0"/>
              <a:t>Parmi les obligations suivantes, quelles sont celles qui doivent être respectées dans la réalisation d'une offre de full service au sein d'un cabinet ?</a:t>
            </a:r>
          </a:p>
          <a:p>
            <a:pPr lvl="1" algn="just">
              <a:buFont typeface="Wingdings" panose="05000000000000000000" pitchFamily="2" charset="2"/>
              <a:buChar char="q"/>
            </a:pPr>
            <a:r>
              <a:rPr lang="fr-FR" dirty="0" smtClean="0"/>
              <a:t>Questionnement sur l'acceptation de la mission</a:t>
            </a:r>
          </a:p>
          <a:p>
            <a:pPr lvl="1" algn="just">
              <a:buFont typeface="Wingdings" panose="05000000000000000000" pitchFamily="2" charset="2"/>
              <a:buChar char="q"/>
            </a:pPr>
            <a:r>
              <a:rPr lang="fr-FR" dirty="0" smtClean="0"/>
              <a:t>Respect du code de déontologie		</a:t>
            </a:r>
          </a:p>
          <a:p>
            <a:pPr lvl="1" algn="just">
              <a:buFont typeface="Wingdings" panose="05000000000000000000" pitchFamily="2" charset="2"/>
              <a:buChar char="q"/>
            </a:pPr>
            <a:r>
              <a:rPr lang="fr-FR" dirty="0" smtClean="0"/>
              <a:t>Respect de la norme anti-blanchiment	</a:t>
            </a:r>
          </a:p>
          <a:p>
            <a:pPr lvl="1" algn="just">
              <a:buFont typeface="Wingdings" panose="05000000000000000000" pitchFamily="2" charset="2"/>
              <a:buChar char="q"/>
            </a:pPr>
            <a:r>
              <a:rPr lang="fr-FR" dirty="0" smtClean="0"/>
              <a:t>Etablissement d'un contrat	</a:t>
            </a:r>
          </a:p>
        </p:txBody>
      </p:sp>
      <p:pic>
        <p:nvPicPr>
          <p:cNvPr id="1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545730"/>
            <a:ext cx="363544" cy="363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52" y="3841874"/>
            <a:ext cx="363544" cy="363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3406378"/>
            <a:ext cx="363544" cy="363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977778"/>
            <a:ext cx="363544" cy="3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re 1"/>
          <p:cNvSpPr>
            <a:spLocks noGrp="1"/>
          </p:cNvSpPr>
          <p:nvPr>
            <p:ph type="title"/>
          </p:nvPr>
        </p:nvSpPr>
        <p:spPr/>
        <p:txBody>
          <a:bodyPr/>
          <a:lstStyle/>
          <a:p>
            <a:r>
              <a:rPr lang="fr-FR" dirty="0" smtClean="0"/>
              <a:t>Quiz</a:t>
            </a:r>
          </a:p>
        </p:txBody>
      </p:sp>
      <p:sp>
        <p:nvSpPr>
          <p:cNvPr id="114691" name="Espace réservé du contenu 2"/>
          <p:cNvSpPr>
            <a:spLocks noGrp="1"/>
          </p:cNvSpPr>
          <p:nvPr>
            <p:ph idx="1"/>
          </p:nvPr>
        </p:nvSpPr>
        <p:spPr/>
        <p:txBody>
          <a:bodyPr/>
          <a:lstStyle/>
          <a:p>
            <a:pPr algn="just"/>
            <a:r>
              <a:rPr lang="fr-FR" dirty="0" smtClean="0"/>
              <a:t>Parmi les obligations suivantes, quelles sont celles qui doivent être respectées pour la domiciliation d'entreprise réalisée dans une structure ad hoc ?</a:t>
            </a:r>
          </a:p>
          <a:p>
            <a:pPr lvl="1" algn="just">
              <a:buFont typeface="Wingdings" panose="05000000000000000000" pitchFamily="2" charset="2"/>
              <a:buChar char="q"/>
            </a:pPr>
            <a:r>
              <a:rPr lang="fr-FR" dirty="0" smtClean="0"/>
              <a:t>Questionnement sur l'acceptation de la mission</a:t>
            </a:r>
          </a:p>
          <a:p>
            <a:pPr lvl="1" algn="just">
              <a:buFont typeface="Wingdings" panose="05000000000000000000" pitchFamily="2" charset="2"/>
              <a:buChar char="q"/>
            </a:pPr>
            <a:r>
              <a:rPr lang="fr-FR" dirty="0" smtClean="0"/>
              <a:t>Respect du code de déontologie		</a:t>
            </a:r>
          </a:p>
          <a:p>
            <a:pPr lvl="1" algn="just">
              <a:buFont typeface="Wingdings" panose="05000000000000000000" pitchFamily="2" charset="2"/>
              <a:buChar char="q"/>
            </a:pPr>
            <a:r>
              <a:rPr lang="fr-FR" dirty="0" smtClean="0"/>
              <a:t>Respect de la norme anti-blanchiment	</a:t>
            </a:r>
          </a:p>
          <a:p>
            <a:pPr lvl="1" algn="just">
              <a:buFont typeface="Wingdings" panose="05000000000000000000" pitchFamily="2" charset="2"/>
              <a:buChar char="q"/>
            </a:pPr>
            <a:r>
              <a:rPr lang="fr-FR" dirty="0" smtClean="0"/>
              <a:t>Etablissement d'un contrat	</a:t>
            </a:r>
            <a:endParaRPr lang="fr-FR" dirty="0"/>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3910434"/>
            <a:ext cx="363544" cy="363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3478386"/>
            <a:ext cx="363544" cy="3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r>
              <a:rPr lang="fr-FR" dirty="0" smtClean="0"/>
              <a:t>Parmi les missions suivantes, quelles sont celles qui ne peuvent pas être effectuées par la profession ?</a:t>
            </a:r>
          </a:p>
          <a:p>
            <a:pPr lvl="1">
              <a:buFont typeface="Wingdings" panose="05000000000000000000" pitchFamily="2" charset="2"/>
              <a:buChar char="q"/>
            </a:pPr>
            <a:r>
              <a:rPr lang="fr-FR" dirty="0" smtClean="0"/>
              <a:t>Recouvrement de créances</a:t>
            </a:r>
          </a:p>
          <a:p>
            <a:pPr lvl="1">
              <a:buFont typeface="Wingdings" panose="05000000000000000000" pitchFamily="2" charset="2"/>
              <a:buChar char="q"/>
            </a:pPr>
            <a:r>
              <a:rPr lang="fr-FR" dirty="0" smtClean="0"/>
              <a:t>Mandataire fiscal</a:t>
            </a:r>
          </a:p>
          <a:p>
            <a:pPr lvl="1">
              <a:buFont typeface="Wingdings" panose="05000000000000000000" pitchFamily="2" charset="2"/>
              <a:buChar char="q"/>
            </a:pPr>
            <a:r>
              <a:rPr lang="fr-FR" dirty="0" smtClean="0"/>
              <a:t>Représentant fiscal</a:t>
            </a:r>
          </a:p>
          <a:p>
            <a:pPr lvl="1">
              <a:buFont typeface="Wingdings" panose="05000000000000000000" pitchFamily="2" charset="2"/>
              <a:buChar char="q"/>
            </a:pPr>
            <a:r>
              <a:rPr lang="fr-FR" dirty="0" smtClean="0"/>
              <a:t>Conseil en organisation informatique</a:t>
            </a:r>
          </a:p>
          <a:p>
            <a:pPr lvl="2"/>
            <a:endParaRPr lang="fr-FR" dirty="0" smtClean="0"/>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185690"/>
            <a:ext cx="360581" cy="3605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3049786"/>
            <a:ext cx="360581" cy="36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Parmi les missions suivantes, quelles sont celles qui peuvent être effectuées par la profession ?</a:t>
            </a:r>
          </a:p>
          <a:p>
            <a:pPr lvl="1" algn="just">
              <a:buFont typeface="Wingdings" panose="05000000000000000000" pitchFamily="2" charset="2"/>
              <a:buChar char="q"/>
            </a:pPr>
            <a:r>
              <a:rPr lang="fr-FR" dirty="0" smtClean="0"/>
              <a:t>Conseil en investissement financier</a:t>
            </a:r>
          </a:p>
          <a:p>
            <a:pPr lvl="1" algn="just">
              <a:buFont typeface="Wingdings" panose="05000000000000000000" pitchFamily="2" charset="2"/>
              <a:buChar char="q"/>
            </a:pPr>
            <a:r>
              <a:rPr lang="fr-FR" dirty="0" smtClean="0"/>
              <a:t>Courtage en assurance</a:t>
            </a:r>
          </a:p>
          <a:p>
            <a:pPr lvl="1" algn="just">
              <a:buFont typeface="Wingdings" panose="05000000000000000000" pitchFamily="2" charset="2"/>
              <a:buChar char="q"/>
            </a:pPr>
            <a:r>
              <a:rPr lang="fr-FR" dirty="0" smtClean="0"/>
              <a:t>Assistance administrative</a:t>
            </a:r>
          </a:p>
          <a:p>
            <a:pPr lvl="1" algn="just">
              <a:buFont typeface="Wingdings" panose="05000000000000000000" pitchFamily="2" charset="2"/>
              <a:buChar char="q"/>
            </a:pPr>
            <a:r>
              <a:rPr lang="fr-FR" dirty="0" smtClean="0"/>
              <a:t>Coaching du dirigeant</a:t>
            </a:r>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3049786"/>
            <a:ext cx="360095"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185690"/>
            <a:ext cx="360095"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26" y="3446847"/>
            <a:ext cx="36009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nvPr>
        </p:nvSpPr>
        <p:spPr/>
        <p:txBody>
          <a:bodyPr/>
          <a:lstStyle/>
          <a:p>
            <a:r>
              <a:rPr lang="fr-FR" dirty="0" smtClean="0"/>
              <a:t>Le full services pour qui et par qui ?</a:t>
            </a:r>
            <a:endParaRPr lang="fr-FR" dirty="0"/>
          </a:p>
        </p:txBody>
      </p:sp>
      <p:sp>
        <p:nvSpPr>
          <p:cNvPr id="2" name="Titre 1"/>
          <p:cNvSpPr>
            <a:spLocks noGrp="1"/>
          </p:cNvSpPr>
          <p:nvPr>
            <p:ph type="title"/>
          </p:nvPr>
        </p:nvSpPr>
        <p:spPr/>
        <p:txBody>
          <a:bodyPr/>
          <a:lstStyle/>
          <a:p>
            <a:r>
              <a:rPr lang="fr-FR" dirty="0" smtClean="0"/>
              <a:t>Séquence 1</a:t>
            </a:r>
            <a:endParaRPr lang="fr-FR" dirty="0"/>
          </a:p>
        </p:txBody>
      </p:sp>
    </p:spTree>
    <p:extLst>
      <p:ext uri="{BB962C8B-B14F-4D97-AF65-F5344CB8AC3E}">
        <p14:creationId xmlns:p14="http://schemas.microsoft.com/office/powerpoint/2010/main" val="3574431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4"/>
          <p:cNvSpPr>
            <a:spLocks noGrp="1"/>
          </p:cNvSpPr>
          <p:nvPr>
            <p:ph type="title"/>
          </p:nvPr>
        </p:nvSpPr>
        <p:spPr/>
        <p:txBody>
          <a:bodyPr>
            <a:normAutofit/>
          </a:bodyPr>
          <a:lstStyle/>
          <a:p>
            <a:r>
              <a:rPr lang="fr-FR" dirty="0" smtClean="0"/>
              <a:t>Le full service pour qui ?</a:t>
            </a:r>
            <a:endParaRPr lang="fr-FR" dirty="0"/>
          </a:p>
        </p:txBody>
      </p:sp>
      <p:sp>
        <p:nvSpPr>
          <p:cNvPr id="3" name="Espace réservé du contenu 2"/>
          <p:cNvSpPr>
            <a:spLocks noGrp="1"/>
          </p:cNvSpPr>
          <p:nvPr>
            <p:ph idx="1"/>
          </p:nvPr>
        </p:nvSpPr>
        <p:spPr/>
        <p:txBody>
          <a:bodyPr/>
          <a:lstStyle/>
          <a:p>
            <a:r>
              <a:rPr lang="fr-FR" dirty="0" smtClean="0"/>
              <a:t>Pour nos clients</a:t>
            </a:r>
          </a:p>
          <a:p>
            <a:pPr lvl="1"/>
            <a:r>
              <a:rPr lang="fr-FR" dirty="0" smtClean="0"/>
              <a:t>TPE</a:t>
            </a:r>
          </a:p>
          <a:p>
            <a:pPr lvl="1"/>
            <a:r>
              <a:rPr lang="fr-FR" dirty="0" smtClean="0"/>
              <a:t>PME</a:t>
            </a:r>
          </a:p>
          <a:p>
            <a:pPr lvl="1"/>
            <a:r>
              <a:rPr lang="fr-FR" dirty="0" smtClean="0"/>
              <a:t>Associations</a:t>
            </a:r>
          </a:p>
          <a:p>
            <a:pPr lvl="1"/>
            <a:r>
              <a:rPr lang="fr-FR" dirty="0" smtClean="0"/>
              <a:t>Particuliers</a:t>
            </a:r>
          </a:p>
          <a:p>
            <a:endParaRPr lang="fr-FR" dirty="0" smtClean="0"/>
          </a:p>
          <a:p>
            <a:r>
              <a:rPr lang="fr-FR" dirty="0" smtClean="0"/>
              <a:t>Pour les non-clients</a:t>
            </a:r>
          </a:p>
          <a:p>
            <a:pPr lvl="1"/>
            <a:r>
              <a:rPr lang="fr-FR" dirty="0" smtClean="0"/>
              <a:t>Ex-clients</a:t>
            </a:r>
          </a:p>
          <a:p>
            <a:pPr lvl="1"/>
            <a:r>
              <a:rPr lang="fr-FR" dirty="0" smtClean="0"/>
              <a:t>Prospects </a:t>
            </a:r>
            <a:endParaRPr lang="fr-FR" dirty="0"/>
          </a:p>
        </p:txBody>
      </p:sp>
    </p:spTree>
    <p:extLst>
      <p:ext uri="{BB962C8B-B14F-4D97-AF65-F5344CB8AC3E}">
        <p14:creationId xmlns:p14="http://schemas.microsoft.com/office/powerpoint/2010/main" val="3963604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p:cNvSpPr>
            <a:spLocks noGrp="1"/>
          </p:cNvSpPr>
          <p:nvPr>
            <p:ph type="title"/>
          </p:nvPr>
        </p:nvSpPr>
        <p:spPr/>
        <p:txBody>
          <a:bodyPr/>
          <a:lstStyle/>
          <a:p>
            <a:r>
              <a:rPr lang="fr-FR" dirty="0" smtClean="0"/>
              <a:t>Attente des clients et des non-clients</a:t>
            </a:r>
            <a:endParaRPr lang="fr-FR" dirty="0"/>
          </a:p>
        </p:txBody>
      </p:sp>
      <p:sp>
        <p:nvSpPr>
          <p:cNvPr id="5" name="Espace réservé du contenu 4"/>
          <p:cNvSpPr>
            <a:spLocks noGrp="1"/>
          </p:cNvSpPr>
          <p:nvPr>
            <p:ph idx="1"/>
          </p:nvPr>
        </p:nvSpPr>
        <p:spPr/>
        <p:txBody>
          <a:bodyPr/>
          <a:lstStyle/>
          <a:p>
            <a:r>
              <a:rPr lang="fr-FR" dirty="0" smtClean="0"/>
              <a:t>Aide à la gestion (tableaux de bord)</a:t>
            </a:r>
          </a:p>
          <a:p>
            <a:r>
              <a:rPr lang="fr-FR" dirty="0" smtClean="0"/>
              <a:t>Conseil en gestion de patrimoine</a:t>
            </a:r>
          </a:p>
          <a:p>
            <a:r>
              <a:rPr lang="fr-FR" dirty="0" smtClean="0"/>
              <a:t>Gestion de trésorerie</a:t>
            </a:r>
          </a:p>
          <a:p>
            <a:r>
              <a:rPr lang="fr-FR" dirty="0" smtClean="0"/>
              <a:t>Négociation de crédit</a:t>
            </a:r>
          </a:p>
          <a:p>
            <a:r>
              <a:rPr lang="fr-FR" dirty="0" smtClean="0"/>
              <a:t>Gestion de contentieux et recouvrement</a:t>
            </a:r>
          </a:p>
          <a:p>
            <a:r>
              <a:rPr lang="fr-FR" dirty="0" smtClean="0"/>
              <a:t>Conseil en informatique</a:t>
            </a:r>
          </a:p>
          <a:p>
            <a:r>
              <a:rPr lang="fr-FR" dirty="0" smtClean="0"/>
              <a:t>Formation</a:t>
            </a:r>
          </a:p>
          <a:p>
            <a:r>
              <a:rPr lang="fr-FR" dirty="0" smtClean="0"/>
              <a:t>Aide à la facturation</a:t>
            </a:r>
          </a:p>
          <a:p>
            <a:r>
              <a:rPr lang="fr-FR" dirty="0" smtClean="0"/>
              <a:t>…</a:t>
            </a:r>
          </a:p>
          <a:p>
            <a:endParaRPr lang="fr-FR" dirty="0"/>
          </a:p>
        </p:txBody>
      </p:sp>
    </p:spTree>
    <p:extLst>
      <p:ext uri="{BB962C8B-B14F-4D97-AF65-F5344CB8AC3E}">
        <p14:creationId xmlns:p14="http://schemas.microsoft.com/office/powerpoint/2010/main" val="2229173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Les prestations demandées à d’autres …</a:t>
            </a:r>
            <a:br>
              <a:rPr lang="fr-FR" dirty="0" smtClean="0"/>
            </a:br>
            <a:r>
              <a:rPr lang="fr-FR" dirty="0" smtClean="0"/>
              <a:t>pourtant parfaitement maîtrisées par les experts-comptables</a:t>
            </a:r>
            <a:endParaRPr lang="fr-FR" dirty="0"/>
          </a:p>
        </p:txBody>
      </p:sp>
      <p:sp>
        <p:nvSpPr>
          <p:cNvPr id="5" name="Espace réservé du numéro de diapositive 4"/>
          <p:cNvSpPr>
            <a:spLocks noGrp="1"/>
          </p:cNvSpPr>
          <p:nvPr>
            <p:ph type="sldNum" sz="quarter" idx="4294967295"/>
          </p:nvPr>
        </p:nvSpPr>
        <p:spPr>
          <a:xfrm>
            <a:off x="0" y="6742113"/>
            <a:ext cx="733425" cy="538162"/>
          </a:xfrm>
          <a:prstGeom prst="rect">
            <a:avLst/>
          </a:prstGeom>
        </p:spPr>
        <p:txBody>
          <a:bodyPr/>
          <a:lstStyle/>
          <a:p>
            <a:fld id="{B24A8186-9121-4F04-864B-C7651FC6397E}" type="slidenum">
              <a:rPr lang="fr-FR" smtClean="0"/>
              <a:pPr/>
              <a:t>18</a:t>
            </a:fld>
            <a:endParaRPr lang="fr-FR" dirty="0"/>
          </a:p>
        </p:txBody>
      </p:sp>
      <p:graphicFrame>
        <p:nvGraphicFramePr>
          <p:cNvPr id="6" name="Graphique 5"/>
          <p:cNvGraphicFramePr/>
          <p:nvPr>
            <p:extLst>
              <p:ext uri="{D42A27DB-BD31-4B8C-83A1-F6EECF244321}">
                <p14:modId xmlns:p14="http://schemas.microsoft.com/office/powerpoint/2010/main" val="1729169308"/>
              </p:ext>
            </p:extLst>
          </p:nvPr>
        </p:nvGraphicFramePr>
        <p:xfrm>
          <a:off x="536373" y="1393602"/>
          <a:ext cx="9290455"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550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t>Les prestations demandées à d’autres… pourquoi ?</a:t>
            </a:r>
            <a:endParaRPr lang="fr-FR" dirty="0"/>
          </a:p>
        </p:txBody>
      </p:sp>
      <p:sp>
        <p:nvSpPr>
          <p:cNvPr id="5" name="Espace réservé du numéro de diapositive 4"/>
          <p:cNvSpPr>
            <a:spLocks noGrp="1"/>
          </p:cNvSpPr>
          <p:nvPr>
            <p:ph type="sldNum" sz="quarter" idx="4294967295"/>
          </p:nvPr>
        </p:nvSpPr>
        <p:spPr>
          <a:xfrm>
            <a:off x="0" y="6742113"/>
            <a:ext cx="733425" cy="538162"/>
          </a:xfrm>
          <a:prstGeom prst="rect">
            <a:avLst/>
          </a:prstGeom>
        </p:spPr>
        <p:txBody>
          <a:bodyPr/>
          <a:lstStyle/>
          <a:p>
            <a:fld id="{B24A8186-9121-4F04-864B-C7651FC6397E}" type="slidenum">
              <a:rPr lang="fr-FR" smtClean="0"/>
              <a:pPr/>
              <a:t>19</a:t>
            </a:fld>
            <a:endParaRPr lang="fr-FR" dirty="0"/>
          </a:p>
        </p:txBody>
      </p:sp>
      <p:graphicFrame>
        <p:nvGraphicFramePr>
          <p:cNvPr id="7" name="Graphique 6"/>
          <p:cNvGraphicFramePr/>
          <p:nvPr>
            <p:extLst>
              <p:ext uri="{D42A27DB-BD31-4B8C-83A1-F6EECF244321}">
                <p14:modId xmlns:p14="http://schemas.microsoft.com/office/powerpoint/2010/main" val="3279468768"/>
              </p:ext>
            </p:extLst>
          </p:nvPr>
        </p:nvGraphicFramePr>
        <p:xfrm>
          <a:off x="572382" y="1609626"/>
          <a:ext cx="921843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82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p:cNvSpPr>
            <a:spLocks noGrp="1" noChangeArrowheads="1"/>
          </p:cNvSpPr>
          <p:nvPr>
            <p:ph type="title"/>
          </p:nvPr>
        </p:nvSpPr>
        <p:spPr/>
        <p:txBody>
          <a:bodyPr/>
          <a:lstStyle/>
          <a:p>
            <a:r>
              <a:rPr lang="fr-FR" dirty="0" smtClean="0"/>
              <a:t>Objectifs</a:t>
            </a:r>
            <a:endParaRPr lang="fr-FR" dirty="0" smtClean="0"/>
          </a:p>
        </p:txBody>
      </p:sp>
      <p:sp>
        <p:nvSpPr>
          <p:cNvPr id="8195" name="Rectangle 15"/>
          <p:cNvSpPr>
            <a:spLocks noGrp="1" noChangeArrowheads="1"/>
          </p:cNvSpPr>
          <p:nvPr>
            <p:ph type="body" idx="1"/>
          </p:nvPr>
        </p:nvSpPr>
        <p:spPr/>
        <p:txBody>
          <a:bodyPr/>
          <a:lstStyle/>
          <a:p>
            <a:pPr algn="just"/>
            <a:endParaRPr lang="fr-FR" dirty="0" smtClean="0"/>
          </a:p>
          <a:p>
            <a:pPr algn="just"/>
            <a:r>
              <a:rPr lang="fr-FR" dirty="0"/>
              <a:t>Connaître le cadre réglementaire </a:t>
            </a:r>
            <a:r>
              <a:rPr lang="fr-FR" dirty="0" smtClean="0"/>
              <a:t>de nos activités</a:t>
            </a:r>
            <a:endParaRPr lang="fr-FR" dirty="0"/>
          </a:p>
          <a:p>
            <a:pPr marL="0" indent="0" algn="just">
              <a:buNone/>
            </a:pPr>
            <a:endParaRPr lang="fr-FR" dirty="0" smtClean="0"/>
          </a:p>
          <a:p>
            <a:pPr algn="just"/>
            <a:r>
              <a:rPr lang="fr-FR" dirty="0"/>
              <a:t>Savoir saisir les opportunités et maîtriser les risques de ce type </a:t>
            </a:r>
            <a:br>
              <a:rPr lang="fr-FR" dirty="0"/>
            </a:br>
            <a:r>
              <a:rPr lang="fr-FR" dirty="0"/>
              <a:t>de services</a:t>
            </a:r>
          </a:p>
          <a:p>
            <a:pPr algn="just"/>
            <a:endParaRPr lang="fr-FR" dirty="0" smtClean="0"/>
          </a:p>
          <a:p>
            <a:pPr algn="just"/>
            <a:r>
              <a:rPr lang="fr-FR" dirty="0" smtClean="0"/>
              <a:t>Définir le full services</a:t>
            </a:r>
            <a:endParaRPr lang="fr-FR" dirty="0" smtClean="0"/>
          </a:p>
          <a:p>
            <a:pPr algn="just"/>
            <a:endParaRPr lang="fr-FR" dirty="0" smtClean="0"/>
          </a:p>
          <a:p>
            <a:pPr algn="just"/>
            <a:r>
              <a:rPr lang="fr-FR" dirty="0" smtClean="0"/>
              <a:t>Savoir s’organiser pour réaliser des missions de full services</a:t>
            </a:r>
            <a:endParaRPr lang="fr-FR" dirty="0"/>
          </a:p>
        </p:txBody>
      </p:sp>
    </p:spTree>
    <p:extLst>
      <p:ext uri="{BB962C8B-B14F-4D97-AF65-F5344CB8AC3E}">
        <p14:creationId xmlns:p14="http://schemas.microsoft.com/office/powerpoint/2010/main" val="349826998"/>
      </p:ext>
    </p:extLst>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nvPr>
        </p:nvSpPr>
        <p:spPr/>
        <p:txBody>
          <a:bodyPr/>
          <a:lstStyle/>
          <a:p>
            <a:r>
              <a:rPr lang="fr-FR" dirty="0" smtClean="0"/>
              <a:t>Le full services pourquoi ?</a:t>
            </a:r>
            <a:endParaRPr lang="fr-FR" dirty="0"/>
          </a:p>
        </p:txBody>
      </p:sp>
      <p:sp>
        <p:nvSpPr>
          <p:cNvPr id="2" name="Titre 1"/>
          <p:cNvSpPr>
            <a:spLocks noGrp="1"/>
          </p:cNvSpPr>
          <p:nvPr>
            <p:ph type="title"/>
          </p:nvPr>
        </p:nvSpPr>
        <p:spPr/>
        <p:txBody>
          <a:bodyPr/>
          <a:lstStyle/>
          <a:p>
            <a:r>
              <a:rPr lang="fr-FR" dirty="0" smtClean="0"/>
              <a:t>Séquence 2</a:t>
            </a:r>
            <a:endParaRPr lang="fr-FR" dirty="0"/>
          </a:p>
        </p:txBody>
      </p:sp>
    </p:spTree>
    <p:extLst>
      <p:ext uri="{BB962C8B-B14F-4D97-AF65-F5344CB8AC3E}">
        <p14:creationId xmlns:p14="http://schemas.microsoft.com/office/powerpoint/2010/main" val="190976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dirty="0" smtClean="0"/>
              <a:t>Le full services, pourquoi ?</a:t>
            </a:r>
            <a:endParaRPr lang="fr-FR" dirty="0"/>
          </a:p>
        </p:txBody>
      </p:sp>
      <p:sp>
        <p:nvSpPr>
          <p:cNvPr id="3" name="Espace réservé du contenu 2"/>
          <p:cNvSpPr>
            <a:spLocks noGrp="1"/>
          </p:cNvSpPr>
          <p:nvPr>
            <p:ph idx="1"/>
          </p:nvPr>
        </p:nvSpPr>
        <p:spPr/>
        <p:txBody>
          <a:bodyPr/>
          <a:lstStyle/>
          <a:p>
            <a:pPr algn="just"/>
            <a:r>
              <a:rPr lang="fr-FR" dirty="0" smtClean="0"/>
              <a:t>Pour répondre aux nouveaux comportements des clients</a:t>
            </a:r>
          </a:p>
          <a:p>
            <a:pPr algn="just"/>
            <a:endParaRPr lang="fr-FR" dirty="0" smtClean="0"/>
          </a:p>
          <a:p>
            <a:pPr algn="just"/>
            <a:r>
              <a:rPr lang="fr-FR" dirty="0" smtClean="0"/>
              <a:t>Pour rester compétitif par rapport à nos confrères européens</a:t>
            </a:r>
          </a:p>
          <a:p>
            <a:pPr algn="just"/>
            <a:endParaRPr lang="fr-FR" dirty="0" smtClean="0"/>
          </a:p>
          <a:p>
            <a:pPr algn="just"/>
            <a:r>
              <a:rPr lang="fr-FR" dirty="0" smtClean="0"/>
              <a:t>Parce que notre réglementation nous le permet !</a:t>
            </a:r>
            <a:endParaRPr lang="fr-FR" dirty="0"/>
          </a:p>
        </p:txBody>
      </p:sp>
    </p:spTree>
    <p:extLst>
      <p:ext uri="{BB962C8B-B14F-4D97-AF65-F5344CB8AC3E}">
        <p14:creationId xmlns:p14="http://schemas.microsoft.com/office/powerpoint/2010/main" val="1998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4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400"/>
                            </p:stCondLst>
                            <p:childTnLst>
                              <p:par>
                                <p:cTn id="15" presetID="2" presetClass="entr" presetSubtype="4" fill="hold"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p:cNvSpPr>
            <a:spLocks noGrp="1"/>
          </p:cNvSpPr>
          <p:nvPr>
            <p:ph type="title"/>
          </p:nvPr>
        </p:nvSpPr>
        <p:spPr/>
        <p:txBody>
          <a:bodyPr/>
          <a:lstStyle/>
          <a:p>
            <a:r>
              <a:rPr lang="fr-FR" dirty="0" smtClean="0"/>
              <a:t>La vocation du chef d’entreprise</a:t>
            </a:r>
            <a:endParaRPr lang="fr-FR" dirty="0"/>
          </a:p>
        </p:txBody>
      </p:sp>
      <p:grpSp>
        <p:nvGrpSpPr>
          <p:cNvPr id="3" name="Groupe 2"/>
          <p:cNvGrpSpPr/>
          <p:nvPr/>
        </p:nvGrpSpPr>
        <p:grpSpPr>
          <a:xfrm>
            <a:off x="1450899" y="1789513"/>
            <a:ext cx="7461400" cy="4644649"/>
            <a:chOff x="1280205" y="1692360"/>
            <a:chExt cx="6583588" cy="4392488"/>
          </a:xfrm>
        </p:grpSpPr>
        <p:pic>
          <p:nvPicPr>
            <p:cNvPr id="2051" name="Picture 3" descr="C:\Users\eferdjallah-cherel\AppData\Local\Microsoft\Windows\Temporary Internet Files\Content.IE5\R827J33D\MP9004312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205" y="1692360"/>
              <a:ext cx="6583588"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934481" y="1916832"/>
              <a:ext cx="2229807" cy="461665"/>
            </a:xfrm>
            <a:prstGeom prst="rect">
              <a:avLst/>
            </a:prstGeom>
            <a:solidFill>
              <a:schemeClr val="bg1"/>
            </a:solidFill>
          </p:spPr>
          <p:txBody>
            <a:bodyPr wrap="square" rtlCol="0">
              <a:spAutoFit/>
            </a:bodyPr>
            <a:lstStyle/>
            <a:p>
              <a:pPr algn="ctr"/>
              <a:r>
                <a:rPr lang="fr-FR" sz="1300" b="1" dirty="0"/>
                <a:t>La Performance Economique</a:t>
              </a:r>
            </a:p>
            <a:p>
              <a:pPr algn="ctr"/>
              <a:endParaRPr lang="fr-FR" sz="1300" b="1" dirty="0"/>
            </a:p>
          </p:txBody>
        </p:sp>
      </p:grpSp>
      <p:sp>
        <p:nvSpPr>
          <p:cNvPr id="25" name="Rectangle 24"/>
          <p:cNvSpPr/>
          <p:nvPr/>
        </p:nvSpPr>
        <p:spPr>
          <a:xfrm>
            <a:off x="409927" y="2113682"/>
            <a:ext cx="2251393" cy="646331"/>
          </a:xfrm>
          <a:prstGeom prst="rect">
            <a:avLst/>
          </a:prstGeom>
        </p:spPr>
        <p:txBody>
          <a:bodyPr wrap="square">
            <a:spAutoFit/>
          </a:bodyPr>
          <a:lstStyle/>
          <a:p>
            <a:pPr algn="just"/>
            <a:r>
              <a:rPr lang="fr-FR" b="1" dirty="0">
                <a:solidFill>
                  <a:srgbClr val="C00000"/>
                </a:solidFill>
                <a:latin typeface="+mn-lt"/>
              </a:rPr>
              <a:t>Faites votre métier, </a:t>
            </a:r>
            <a:r>
              <a:rPr lang="fr-FR" b="1" dirty="0" smtClean="0">
                <a:solidFill>
                  <a:srgbClr val="C00000"/>
                </a:solidFill>
                <a:latin typeface="+mn-lt"/>
              </a:rPr>
              <a:t>on </a:t>
            </a:r>
            <a:r>
              <a:rPr lang="fr-FR" b="1" dirty="0">
                <a:solidFill>
                  <a:srgbClr val="C00000"/>
                </a:solidFill>
                <a:latin typeface="+mn-lt"/>
              </a:rPr>
              <a:t>s’occupe du reste !</a:t>
            </a:r>
            <a:endParaRPr lang="fr-FR" dirty="0">
              <a:solidFill>
                <a:srgbClr val="C00000"/>
              </a:solidFill>
              <a:latin typeface="+mn-lt"/>
            </a:endParaRPr>
          </a:p>
        </p:txBody>
      </p:sp>
    </p:spTree>
    <p:extLst>
      <p:ext uri="{BB962C8B-B14F-4D97-AF65-F5344CB8AC3E}">
        <p14:creationId xmlns:p14="http://schemas.microsoft.com/office/powerpoint/2010/main" val="12711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p:cNvSpPr>
            <a:spLocks noGrp="1"/>
          </p:cNvSpPr>
          <p:nvPr>
            <p:ph type="title"/>
          </p:nvPr>
        </p:nvSpPr>
        <p:spPr/>
        <p:txBody>
          <a:bodyPr/>
          <a:lstStyle/>
          <a:p>
            <a:r>
              <a:rPr lang="fr-FR" dirty="0" smtClean="0"/>
              <a:t>Evolution des textes de la profession</a:t>
            </a:r>
            <a:endParaRPr lang="fr-FR" dirty="0"/>
          </a:p>
        </p:txBody>
      </p:sp>
      <p:sp>
        <p:nvSpPr>
          <p:cNvPr id="3" name="Espace réservé du contenu 2"/>
          <p:cNvSpPr>
            <a:spLocks noGrp="1"/>
          </p:cNvSpPr>
          <p:nvPr>
            <p:ph idx="1"/>
          </p:nvPr>
        </p:nvSpPr>
        <p:spPr/>
        <p:txBody>
          <a:bodyPr/>
          <a:lstStyle/>
          <a:p>
            <a:r>
              <a:rPr lang="fr-FR" dirty="0" smtClean="0"/>
              <a:t>Marché des particuliers</a:t>
            </a:r>
          </a:p>
          <a:p>
            <a:endParaRPr lang="fr-FR" dirty="0" smtClean="0"/>
          </a:p>
          <a:p>
            <a:r>
              <a:rPr lang="fr-FR" dirty="0" smtClean="0"/>
              <a:t>Activités commerciales</a:t>
            </a:r>
          </a:p>
          <a:p>
            <a:pPr lvl="1"/>
            <a:r>
              <a:rPr lang="fr-FR" dirty="0" smtClean="0"/>
              <a:t>Attente d’une norme professionnelle</a:t>
            </a:r>
          </a:p>
          <a:p>
            <a:pPr lvl="1"/>
            <a:endParaRPr lang="fr-FR" dirty="0" smtClean="0"/>
          </a:p>
          <a:p>
            <a:r>
              <a:rPr lang="fr-FR" dirty="0" smtClean="0"/>
              <a:t>Maniement des fonds</a:t>
            </a:r>
          </a:p>
          <a:p>
            <a:pPr lvl="1"/>
            <a:r>
              <a:rPr lang="fr-FR" dirty="0" smtClean="0"/>
              <a:t>Attente d’un décret</a:t>
            </a:r>
          </a:p>
          <a:p>
            <a:pPr lvl="1"/>
            <a:endParaRPr lang="fr-FR" dirty="0" smtClean="0"/>
          </a:p>
          <a:p>
            <a:r>
              <a:rPr lang="fr-FR" dirty="0" smtClean="0"/>
              <a:t>Extension générale du périmètre</a:t>
            </a:r>
          </a:p>
          <a:p>
            <a:pPr lvl="1"/>
            <a:r>
              <a:rPr lang="fr-FR" dirty="0" smtClean="0"/>
              <a:t>Loi macron</a:t>
            </a:r>
          </a:p>
          <a:p>
            <a:pPr lvl="1"/>
            <a:endParaRPr lang="fr-FR" dirty="0" smtClean="0"/>
          </a:p>
          <a:p>
            <a:endParaRPr lang="fr-FR" dirty="0"/>
          </a:p>
        </p:txBody>
      </p:sp>
    </p:spTree>
    <p:extLst>
      <p:ext uri="{BB962C8B-B14F-4D97-AF65-F5344CB8AC3E}">
        <p14:creationId xmlns:p14="http://schemas.microsoft.com/office/powerpoint/2010/main" val="113445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 marché des particuliers</a:t>
            </a:r>
            <a:endParaRPr lang="fr-FR" dirty="0"/>
          </a:p>
        </p:txBody>
      </p:sp>
      <p:sp>
        <p:nvSpPr>
          <p:cNvPr id="3" name="Espace réservé du contenu 2"/>
          <p:cNvSpPr>
            <a:spLocks noGrp="1"/>
          </p:cNvSpPr>
          <p:nvPr>
            <p:ph idx="1"/>
          </p:nvPr>
        </p:nvSpPr>
        <p:spPr/>
        <p:txBody>
          <a:bodyPr/>
          <a:lstStyle/>
          <a:p>
            <a:pPr algn="just"/>
            <a:r>
              <a:rPr lang="fr-FR" dirty="0" smtClean="0"/>
              <a:t>Assistance auprès des personnes physiques dans leurs démarches déclaratives à finalité fiscale, sociale et administrative</a:t>
            </a:r>
          </a:p>
          <a:p>
            <a:pPr lvl="1" algn="just"/>
            <a:r>
              <a:rPr lang="fr-FR" dirty="0" smtClean="0"/>
              <a:t>Article 2 de l’ordonnance du 19 septembre 1945 modifié par la loi du 23 juillet 2010</a:t>
            </a:r>
          </a:p>
          <a:p>
            <a:pPr algn="just"/>
            <a:endParaRPr lang="fr-FR" dirty="0"/>
          </a:p>
        </p:txBody>
      </p:sp>
    </p:spTree>
    <p:extLst>
      <p:ext uri="{BB962C8B-B14F-4D97-AF65-F5344CB8AC3E}">
        <p14:creationId xmlns:p14="http://schemas.microsoft.com/office/powerpoint/2010/main" val="599354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les activités commerciales</a:t>
            </a:r>
            <a:endParaRPr lang="fr-FR" dirty="0"/>
          </a:p>
        </p:txBody>
      </p:sp>
      <p:sp>
        <p:nvSpPr>
          <p:cNvPr id="3" name="Espace réservé du contenu 2"/>
          <p:cNvSpPr>
            <a:spLocks noGrp="1"/>
          </p:cNvSpPr>
          <p:nvPr>
            <p:ph idx="1"/>
          </p:nvPr>
        </p:nvSpPr>
        <p:spPr/>
        <p:txBody>
          <a:bodyPr/>
          <a:lstStyle/>
          <a:p>
            <a:pPr algn="just"/>
            <a:r>
              <a:rPr lang="fr-FR" dirty="0" smtClean="0"/>
              <a:t>Possibilité d’effectuer à titre accessoire des activités commerciales </a:t>
            </a:r>
            <a:br>
              <a:rPr lang="fr-FR" dirty="0" smtClean="0"/>
            </a:br>
            <a:r>
              <a:rPr lang="fr-FR" dirty="0" smtClean="0"/>
              <a:t>et des actes d’intermédiaire</a:t>
            </a:r>
          </a:p>
          <a:p>
            <a:pPr lvl="1" algn="just"/>
            <a:r>
              <a:rPr lang="fr-FR" dirty="0" smtClean="0"/>
              <a:t>Article 22 de l’ordonnance du 19 septembre 1945 modifié par la loi du 23 juillet 2010</a:t>
            </a:r>
          </a:p>
          <a:p>
            <a:pPr algn="just"/>
            <a:endParaRPr lang="fr-FR" dirty="0" smtClean="0"/>
          </a:p>
          <a:p>
            <a:pPr algn="just"/>
            <a:r>
              <a:rPr lang="fr-FR" dirty="0" smtClean="0"/>
              <a:t>Attente de la NP sur les activités commerciales et actes d’intermédiaire</a:t>
            </a:r>
          </a:p>
          <a:p>
            <a:pPr lvl="1" algn="just"/>
            <a:endParaRPr lang="fr-FR" dirty="0"/>
          </a:p>
        </p:txBody>
      </p:sp>
    </p:spTree>
    <p:extLst>
      <p:ext uri="{BB962C8B-B14F-4D97-AF65-F5344CB8AC3E}">
        <p14:creationId xmlns:p14="http://schemas.microsoft.com/office/powerpoint/2010/main" val="616389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prévoit la future NP sur les activités commerciales</a:t>
            </a:r>
            <a:endParaRPr lang="fr-FR" dirty="0"/>
          </a:p>
        </p:txBody>
      </p:sp>
      <p:sp>
        <p:nvSpPr>
          <p:cNvPr id="3" name="Espace réservé du contenu 2"/>
          <p:cNvSpPr>
            <a:spLocks noGrp="1"/>
          </p:cNvSpPr>
          <p:nvPr>
            <p:ph idx="1"/>
          </p:nvPr>
        </p:nvSpPr>
        <p:spPr/>
        <p:txBody>
          <a:bodyPr/>
          <a:lstStyle/>
          <a:p>
            <a:pPr algn="just"/>
            <a:r>
              <a:rPr lang="fr-FR" dirty="0" smtClean="0"/>
              <a:t>Activités commerciales et actes d’intermédiaire </a:t>
            </a:r>
          </a:p>
          <a:p>
            <a:pPr lvl="1" algn="just"/>
            <a:r>
              <a:rPr lang="fr-FR" dirty="0" smtClean="0"/>
              <a:t>Non contraires à la probité, à l’honneur ou à la dignité ni être de nature à déconsidérer l’activité d’expertise comptable ni porter atteinte à l’indépendance du professionnel</a:t>
            </a:r>
          </a:p>
          <a:p>
            <a:pPr lvl="1" algn="just"/>
            <a:r>
              <a:rPr lang="fr-FR" dirty="0" smtClean="0"/>
              <a:t>Exercées à titre accessoire, c’est-à-dire :</a:t>
            </a:r>
          </a:p>
          <a:p>
            <a:pPr lvl="2" algn="just"/>
            <a:r>
              <a:rPr lang="fr-FR" dirty="0" smtClean="0"/>
              <a:t>Qu’elles doivent être proposées à des clients en complément de missions principales (relevant de l’article 2 de l’ordonnance du 19 septembre 1945)</a:t>
            </a:r>
          </a:p>
          <a:p>
            <a:pPr lvl="2" algn="just"/>
            <a:r>
              <a:rPr lang="fr-FR" dirty="0"/>
              <a:t>Q</a:t>
            </a:r>
            <a:r>
              <a:rPr lang="fr-FR" dirty="0" smtClean="0"/>
              <a:t>ue le chiffre d’affaires qu’elles génèrent ne représente pas la part la plus importante du chiffre d’affaires global</a:t>
            </a:r>
          </a:p>
          <a:p>
            <a:pPr lvl="2" algn="just"/>
            <a:r>
              <a:rPr lang="fr-FR" dirty="0"/>
              <a:t>Q</a:t>
            </a:r>
            <a:r>
              <a:rPr lang="fr-FR" dirty="0" smtClean="0"/>
              <a:t>ue le bénéfice qu’elles dégagent ne représente pas la part la plus importante du bénéfice global d’exploitation</a:t>
            </a:r>
            <a:endParaRPr lang="fr-FR" dirty="0"/>
          </a:p>
        </p:txBody>
      </p:sp>
    </p:spTree>
    <p:extLst>
      <p:ext uri="{BB962C8B-B14F-4D97-AF65-F5344CB8AC3E}">
        <p14:creationId xmlns:p14="http://schemas.microsoft.com/office/powerpoint/2010/main" val="364402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prévoit la future NP sur les activités commerciales</a:t>
            </a:r>
            <a:endParaRPr lang="fr-FR" dirty="0"/>
          </a:p>
        </p:txBody>
      </p:sp>
      <p:sp>
        <p:nvSpPr>
          <p:cNvPr id="3" name="Espace réservé du contenu 2"/>
          <p:cNvSpPr>
            <a:spLocks noGrp="1"/>
          </p:cNvSpPr>
          <p:nvPr>
            <p:ph idx="1"/>
          </p:nvPr>
        </p:nvSpPr>
        <p:spPr/>
        <p:txBody>
          <a:bodyPr/>
          <a:lstStyle/>
          <a:p>
            <a:pPr algn="just"/>
            <a:r>
              <a:rPr lang="fr-FR" dirty="0" smtClean="0"/>
              <a:t>Activités envisageables prochainement :</a:t>
            </a:r>
          </a:p>
          <a:p>
            <a:pPr lvl="1" algn="just"/>
            <a:r>
              <a:rPr lang="fr-FR" dirty="0" smtClean="0"/>
              <a:t>La gestion des dettes et créances dans les conditions prévues au quatrième alinéa de l’article 22 de l’ordonnance du 19 septembre 1945, c’est-à-dire soit par règlement direct pour les dettes fiscales et sociales, soit en passant par le fonds de règlement pour les autres créances</a:t>
            </a:r>
          </a:p>
          <a:p>
            <a:pPr lvl="1" algn="just"/>
            <a:r>
              <a:rPr lang="fr-FR" dirty="0" smtClean="0"/>
              <a:t>La gestion, l’hébergement et le traitement de données des clients</a:t>
            </a:r>
          </a:p>
          <a:p>
            <a:pPr lvl="1" algn="just"/>
            <a:r>
              <a:rPr lang="fr-FR" dirty="0" smtClean="0"/>
              <a:t>La domiciliation et la mise à disposition de locaux équipés (salles de réunions, etc.) dans le cadre d’une mission dite de full services</a:t>
            </a:r>
          </a:p>
          <a:p>
            <a:pPr lvl="1" algn="just"/>
            <a:r>
              <a:rPr lang="fr-FR" dirty="0"/>
              <a:t>L</a:t>
            </a:r>
            <a:r>
              <a:rPr lang="fr-FR" dirty="0" smtClean="0"/>
              <a:t>a vente ou location en lien avec les prestations comptables ou administratives visées aux articles 2 et 22 de l’ordonnance du 19 septembre 1945 (vente de fonds de commerce, actions, parts sociales, etc.)</a:t>
            </a:r>
          </a:p>
          <a:p>
            <a:pPr lvl="1" algn="just"/>
            <a:r>
              <a:rPr lang="fr-FR" dirty="0"/>
              <a:t>L</a:t>
            </a:r>
            <a:r>
              <a:rPr lang="fr-FR" dirty="0" smtClean="0"/>
              <a:t>a vente de matériels et de logiciels informatiques</a:t>
            </a:r>
          </a:p>
          <a:p>
            <a:pPr algn="just"/>
            <a:endParaRPr lang="fr-FR" dirty="0"/>
          </a:p>
        </p:txBody>
      </p:sp>
    </p:spTree>
    <p:extLst>
      <p:ext uri="{BB962C8B-B14F-4D97-AF65-F5344CB8AC3E}">
        <p14:creationId xmlns:p14="http://schemas.microsoft.com/office/powerpoint/2010/main" val="2503178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 maniement de fonds</a:t>
            </a:r>
            <a:endParaRPr lang="fr-FR" dirty="0"/>
          </a:p>
        </p:txBody>
      </p:sp>
      <p:sp>
        <p:nvSpPr>
          <p:cNvPr id="3" name="Espace réservé du contenu 2"/>
          <p:cNvSpPr>
            <a:spLocks noGrp="1"/>
          </p:cNvSpPr>
          <p:nvPr>
            <p:ph idx="1"/>
          </p:nvPr>
        </p:nvSpPr>
        <p:spPr/>
        <p:txBody>
          <a:bodyPr/>
          <a:lstStyle/>
          <a:p>
            <a:pPr algn="just"/>
            <a:r>
              <a:rPr lang="fr-FR" sz="2400" dirty="0" smtClean="0"/>
              <a:t>Possibilité de manier des fonds à titre accessoire </a:t>
            </a:r>
          </a:p>
          <a:p>
            <a:pPr lvl="1" algn="just"/>
            <a:r>
              <a:rPr lang="fr-FR" sz="2000" dirty="0" smtClean="0"/>
              <a:t>Article 22 de l’ordonnance du 19 septembre 1945 modifié par la loi du 23 juillet 2010</a:t>
            </a:r>
          </a:p>
          <a:p>
            <a:pPr algn="just"/>
            <a:r>
              <a:rPr lang="fr-FR" sz="2400" dirty="0" smtClean="0"/>
              <a:t>Maniement des fonds direct</a:t>
            </a:r>
          </a:p>
          <a:p>
            <a:pPr lvl="1" algn="just"/>
            <a:r>
              <a:rPr lang="fr-FR" sz="2000" dirty="0" smtClean="0"/>
              <a:t>Possible de manier des fonds directement pour régler les dettes fiscales et sociales de ses clients</a:t>
            </a:r>
          </a:p>
          <a:p>
            <a:pPr lvl="1" algn="just"/>
            <a:r>
              <a:rPr lang="fr-FR" sz="2000" dirty="0" smtClean="0"/>
              <a:t>Modalité : établissement d’un mandat</a:t>
            </a:r>
          </a:p>
          <a:p>
            <a:pPr algn="just"/>
            <a:r>
              <a:rPr lang="fr-FR" sz="2400" dirty="0" smtClean="0"/>
              <a:t>Maniement des fonds indirect</a:t>
            </a:r>
          </a:p>
          <a:p>
            <a:pPr lvl="1" algn="just"/>
            <a:r>
              <a:rPr lang="fr-FR" sz="2000" dirty="0" smtClean="0"/>
              <a:t>Possible de manier des fonds directement  pour le client pour : </a:t>
            </a:r>
          </a:p>
          <a:p>
            <a:pPr lvl="2" algn="just"/>
            <a:r>
              <a:rPr lang="fr-FR" sz="1800" dirty="0" smtClean="0"/>
              <a:t>Le paiement de ses fournisseurs</a:t>
            </a:r>
          </a:p>
          <a:p>
            <a:pPr lvl="2" algn="just"/>
            <a:r>
              <a:rPr lang="fr-FR" sz="1800" dirty="0"/>
              <a:t>L</a:t>
            </a:r>
            <a:r>
              <a:rPr lang="fr-FR" sz="1800" dirty="0" smtClean="0"/>
              <a:t>a réception de ses règlements</a:t>
            </a:r>
          </a:p>
          <a:p>
            <a:pPr lvl="2" algn="just"/>
            <a:r>
              <a:rPr lang="fr-FR" sz="1800" dirty="0"/>
              <a:t>L</a:t>
            </a:r>
            <a:r>
              <a:rPr lang="fr-FR" sz="1800" dirty="0" smtClean="0"/>
              <a:t>a gestion déléguée de sa trésorerie </a:t>
            </a:r>
          </a:p>
          <a:p>
            <a:pPr lvl="2" algn="just"/>
            <a:r>
              <a:rPr lang="fr-FR" sz="1800" dirty="0"/>
              <a:t>L</a:t>
            </a:r>
            <a:r>
              <a:rPr lang="fr-FR" sz="1800" dirty="0" smtClean="0"/>
              <a:t>’externalisation de ses services financiers </a:t>
            </a:r>
          </a:p>
          <a:p>
            <a:pPr lvl="1" algn="just"/>
            <a:r>
              <a:rPr lang="fr-FR" sz="2000" dirty="0" smtClean="0"/>
              <a:t>Modalité : attente du décret sur le fonds de règlement</a:t>
            </a:r>
          </a:p>
          <a:p>
            <a:pPr algn="just"/>
            <a:endParaRPr lang="fr-FR" sz="2400" dirty="0"/>
          </a:p>
        </p:txBody>
      </p:sp>
    </p:spTree>
    <p:extLst>
      <p:ext uri="{BB962C8B-B14F-4D97-AF65-F5344CB8AC3E}">
        <p14:creationId xmlns:p14="http://schemas.microsoft.com/office/powerpoint/2010/main" val="2890666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l’extension du périmètre</a:t>
            </a:r>
            <a:endParaRPr lang="fr-FR" dirty="0"/>
          </a:p>
        </p:txBody>
      </p:sp>
      <p:sp>
        <p:nvSpPr>
          <p:cNvPr id="3" name="Espace réservé du contenu 2"/>
          <p:cNvSpPr>
            <a:spLocks noGrp="1"/>
          </p:cNvSpPr>
          <p:nvPr>
            <p:ph idx="1"/>
          </p:nvPr>
        </p:nvSpPr>
        <p:spPr/>
        <p:txBody>
          <a:bodyPr/>
          <a:lstStyle/>
          <a:p>
            <a:pPr algn="just"/>
            <a:r>
              <a:rPr lang="fr-FR" dirty="0" smtClean="0"/>
              <a:t>Alinéa 7 de l’article 22 antérieur</a:t>
            </a:r>
          </a:p>
          <a:p>
            <a:pPr lvl="1" algn="just"/>
            <a:r>
              <a:rPr lang="fr-FR" dirty="0" smtClean="0"/>
              <a:t>« Ils peuvent également donner des consultations, effectuer toutes études et tous travaux d’ordre statistique, économique, administratif, juridique, social ou fiscal et apporter leur avis devant toute autorité ou organisme public ou privé qui les y autorise mais sans pouvoir en faire l’objet principal de leur activité et seulement s’il s’agit d’entreprises dans lesquelles ils assurent des missions d’ordre comptable de caractère permanent ou habituel ou dans la mesure où lesdites consultations, études, travaux ou avis sont directement liés aux travaux comptables dont ils sont chargés »</a:t>
            </a:r>
            <a:endParaRPr lang="fr-FR" dirty="0"/>
          </a:p>
        </p:txBody>
      </p:sp>
    </p:spTree>
    <p:extLst>
      <p:ext uri="{BB962C8B-B14F-4D97-AF65-F5344CB8AC3E}">
        <p14:creationId xmlns:p14="http://schemas.microsoft.com/office/powerpoint/2010/main" val="6539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FR" dirty="0" smtClean="0"/>
              <a:t>Sommaire de </a:t>
            </a:r>
            <a:r>
              <a:rPr lang="fr-FR" dirty="0" smtClean="0"/>
              <a:t>l’atelier</a:t>
            </a:r>
            <a:endParaRPr lang="fr-FR" dirty="0" smtClean="0"/>
          </a:p>
        </p:txBody>
      </p:sp>
      <p:sp>
        <p:nvSpPr>
          <p:cNvPr id="9219" name="Rectangle 3"/>
          <p:cNvSpPr>
            <a:spLocks noGrp="1" noChangeArrowheads="1"/>
          </p:cNvSpPr>
          <p:nvPr>
            <p:ph type="body" idx="1"/>
          </p:nvPr>
        </p:nvSpPr>
        <p:spPr/>
        <p:txBody>
          <a:bodyPr/>
          <a:lstStyle/>
          <a:p>
            <a:r>
              <a:rPr lang="fr-FR" dirty="0" smtClean="0"/>
              <a:t>Introduction : Se poser les bonnes questions</a:t>
            </a:r>
          </a:p>
          <a:p>
            <a:endParaRPr lang="fr-FR" dirty="0" smtClean="0"/>
          </a:p>
          <a:p>
            <a:r>
              <a:rPr lang="fr-FR" dirty="0" smtClean="0"/>
              <a:t>Séquence 1 : Le full services pour qui et par qui ?</a:t>
            </a:r>
          </a:p>
          <a:p>
            <a:endParaRPr lang="fr-FR" dirty="0" smtClean="0"/>
          </a:p>
          <a:p>
            <a:r>
              <a:rPr lang="fr-FR" dirty="0" smtClean="0"/>
              <a:t>Séquence 2 : Le full services pourquoi ?</a:t>
            </a:r>
          </a:p>
          <a:p>
            <a:endParaRPr lang="fr-FR" dirty="0" smtClean="0"/>
          </a:p>
          <a:p>
            <a:r>
              <a:rPr lang="fr-FR" dirty="0" smtClean="0"/>
              <a:t>Séquence 3 : Le full services c’est quoi ?</a:t>
            </a:r>
          </a:p>
          <a:p>
            <a:endParaRPr lang="fr-FR" dirty="0" smtClean="0"/>
          </a:p>
          <a:p>
            <a:r>
              <a:rPr lang="fr-FR" dirty="0" smtClean="0"/>
              <a:t>Séquence 4 : Le full services comment ?</a:t>
            </a:r>
            <a:endParaRPr lang="fr-FR" dirty="0"/>
          </a:p>
        </p:txBody>
      </p:sp>
    </p:spTree>
    <p:extLst>
      <p:ext uri="{BB962C8B-B14F-4D97-AF65-F5344CB8AC3E}">
        <p14:creationId xmlns:p14="http://schemas.microsoft.com/office/powerpoint/2010/main" val="10416124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l’extension du périmètre</a:t>
            </a:r>
            <a:endParaRPr lang="fr-FR" dirty="0"/>
          </a:p>
        </p:txBody>
      </p:sp>
      <p:sp>
        <p:nvSpPr>
          <p:cNvPr id="3" name="Espace réservé du contenu 2"/>
          <p:cNvSpPr>
            <a:spLocks noGrp="1"/>
          </p:cNvSpPr>
          <p:nvPr>
            <p:ph idx="1"/>
          </p:nvPr>
        </p:nvSpPr>
        <p:spPr/>
        <p:txBody>
          <a:bodyPr/>
          <a:lstStyle/>
          <a:p>
            <a:pPr algn="just"/>
            <a:r>
              <a:rPr lang="fr-FR" dirty="0" smtClean="0"/>
              <a:t>Nouveaux alinéas 7,8 et 9 de l’article 22 </a:t>
            </a:r>
          </a:p>
          <a:p>
            <a:pPr lvl="1" algn="just"/>
            <a:r>
              <a:rPr lang="fr-FR" dirty="0" smtClean="0"/>
              <a:t>Ils peuvent également, sans pouvoir en faire l’objet principal de leur activité :</a:t>
            </a:r>
          </a:p>
          <a:p>
            <a:pPr lvl="2" algn="just"/>
            <a:r>
              <a:rPr lang="fr-FR" dirty="0" smtClean="0"/>
              <a:t>1° Effectuer toutes études ou tous travaux d’ordre statistique, économique, administratif, ainsi que tous travaux et études à caractère administratif ou technique, dans le domaine social ou fiscal, et apporter, dans ces matières, leur avis devant toute autorité ou organisme public ou privé qui les y autorise</a:t>
            </a:r>
          </a:p>
          <a:p>
            <a:pPr lvl="2" algn="just"/>
            <a:r>
              <a:rPr lang="fr-FR" dirty="0" smtClean="0"/>
              <a:t>2° Donner des consultations, effectuer toutes études ou tous travaux d’ordre juridique, fiscal ou social et apporter, dans ces matières, leur avis devant toute autorité ou organisme public ou privé qui les y autorise, mais seulement s’il s’agit d’entreprises dans lesquelles ils assurent des missions d’ordre comptable ou d’accompagnement déclaratif et administratif de caractère permanent ou habituel ou dans la mesure où lesdites consultations, études, travaux ou avis sont directement liés aux travaux comptables dont ils sont chargés</a:t>
            </a:r>
            <a:endParaRPr lang="fr-FR" dirty="0"/>
          </a:p>
        </p:txBody>
      </p:sp>
    </p:spTree>
    <p:extLst>
      <p:ext uri="{BB962C8B-B14F-4D97-AF65-F5344CB8AC3E}">
        <p14:creationId xmlns:p14="http://schemas.microsoft.com/office/powerpoint/2010/main" val="158228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Zoom sur l’extension du périmètre</a:t>
            </a:r>
            <a:endParaRPr lang="fr-FR" dirty="0"/>
          </a:p>
        </p:txBody>
      </p:sp>
      <p:sp>
        <p:nvSpPr>
          <p:cNvPr id="2" name="Espace réservé du texte 1"/>
          <p:cNvSpPr>
            <a:spLocks noGrp="1"/>
          </p:cNvSpPr>
          <p:nvPr>
            <p:ph idx="1"/>
          </p:nvPr>
        </p:nvSpPr>
        <p:spPr/>
        <p:txBody>
          <a:bodyPr/>
          <a:lstStyle/>
          <a:p>
            <a:pPr algn="just"/>
            <a:r>
              <a:rPr lang="fr-FR" dirty="0" smtClean="0"/>
              <a:t>Article 62 de la loi Macron modifiant l’article 22 de l’Ordonnance alinéas 7 et 8</a:t>
            </a:r>
          </a:p>
          <a:p>
            <a:pPr lvl="1" algn="just"/>
            <a:r>
              <a:rPr lang="fr-FR" dirty="0" smtClean="0"/>
              <a:t>Les experts-comptables ont la possibilité de réaliser toute étude ou travaux d'ordre statistiques, économique, administratif ainsi que tous travaux études à caractère administratif ou technique dans le domaine social et fiscal y compris au profit de clients pour lesquels ils n'effectuent aucune mission comptable</a:t>
            </a:r>
          </a:p>
          <a:p>
            <a:pPr lvl="2" algn="just"/>
            <a:r>
              <a:rPr lang="fr-FR" dirty="0" smtClean="0"/>
              <a:t>Seule condition à respecter </a:t>
            </a:r>
          </a:p>
          <a:p>
            <a:pPr lvl="3" algn="just"/>
            <a:r>
              <a:rPr lang="fr-FR" dirty="0" smtClean="0"/>
              <a:t>Ce type de missions ne  doit pas constituer l’activité principale du professionnel</a:t>
            </a:r>
          </a:p>
          <a:p>
            <a:pPr lvl="4" algn="just"/>
            <a:r>
              <a:rPr lang="fr-FR" dirty="0" smtClean="0"/>
              <a:t>Application immédiate</a:t>
            </a:r>
            <a:endParaRPr lang="fr-FR" dirty="0"/>
          </a:p>
        </p:txBody>
      </p:sp>
    </p:spTree>
    <p:extLst>
      <p:ext uri="{BB962C8B-B14F-4D97-AF65-F5344CB8AC3E}">
        <p14:creationId xmlns:p14="http://schemas.microsoft.com/office/powerpoint/2010/main" val="4205701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l’extension du périmètre</a:t>
            </a:r>
            <a:endParaRPr lang="fr-FR" dirty="0"/>
          </a:p>
        </p:txBody>
      </p:sp>
      <p:sp>
        <p:nvSpPr>
          <p:cNvPr id="3" name="Espace réservé du contenu 2"/>
          <p:cNvSpPr>
            <a:spLocks noGrp="1"/>
          </p:cNvSpPr>
          <p:nvPr>
            <p:ph idx="1"/>
          </p:nvPr>
        </p:nvSpPr>
        <p:spPr/>
        <p:txBody>
          <a:bodyPr/>
          <a:lstStyle/>
          <a:p>
            <a:pPr algn="just"/>
            <a:r>
              <a:rPr lang="fr-FR" dirty="0" smtClean="0"/>
              <a:t>Ainsi les experts-comptables peuvent clairement à la lecture de l’ordonnance modifiée </a:t>
            </a:r>
          </a:p>
          <a:p>
            <a:pPr lvl="1" algn="just"/>
            <a:r>
              <a:rPr lang="fr-FR" dirty="0" smtClean="0"/>
              <a:t>Etablir des bulletins de paie pour des nouveaux clients sans autre mission ou pour des clients pour lesquels le cabinet réalise une mission qui n’est pas comptable</a:t>
            </a:r>
          </a:p>
          <a:p>
            <a:pPr lvl="1" algn="just"/>
            <a:r>
              <a:rPr lang="fr-FR" dirty="0" smtClean="0"/>
              <a:t>Effectuer des déclarations fiscales ou sociales pour un client sans autre mission</a:t>
            </a:r>
            <a:endParaRPr lang="fr-FR" dirty="0"/>
          </a:p>
        </p:txBody>
      </p:sp>
    </p:spTree>
    <p:extLst>
      <p:ext uri="{BB962C8B-B14F-4D97-AF65-F5344CB8AC3E}">
        <p14:creationId xmlns:p14="http://schemas.microsoft.com/office/powerpoint/2010/main" val="323409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Zoom sur l’extension du périmètre</a:t>
            </a:r>
            <a:endParaRPr lang="fr-FR" dirty="0"/>
          </a:p>
        </p:txBody>
      </p:sp>
      <p:sp>
        <p:nvSpPr>
          <p:cNvPr id="2" name="Espace réservé du texte 1"/>
          <p:cNvSpPr>
            <a:spLocks noGrp="1"/>
          </p:cNvSpPr>
          <p:nvPr>
            <p:ph idx="1"/>
          </p:nvPr>
        </p:nvSpPr>
        <p:spPr/>
        <p:txBody>
          <a:bodyPr/>
          <a:lstStyle/>
          <a:p>
            <a:pPr algn="just"/>
            <a:r>
              <a:rPr lang="fr-FR" dirty="0" smtClean="0"/>
              <a:t>Article 62 de la loi Macron modifie l’article 22 de l’Ordonnance alinéas 7 et 9</a:t>
            </a:r>
          </a:p>
          <a:p>
            <a:pPr lvl="1" algn="just"/>
            <a:r>
              <a:rPr lang="fr-FR" dirty="0" smtClean="0"/>
              <a:t>Les experts-comptables peuvent réaliser des consultations juridiques et procéder à la rédaction d'actes sous-seing-privé au profit d'entreprises clientes au sein desquelles ils effectuent une mission comptable ou une mission d'accompagnement déclaratif administratif</a:t>
            </a:r>
          </a:p>
          <a:p>
            <a:pPr lvl="2" algn="just"/>
            <a:r>
              <a:rPr lang="fr-FR" dirty="0" smtClean="0"/>
              <a:t>Antérieurement, seule l’existence d’une mission comptable autorisait le professionnel à réaliser une consultation juridique ou une rédaction d'acte</a:t>
            </a:r>
          </a:p>
          <a:p>
            <a:pPr lvl="3" algn="just"/>
            <a:r>
              <a:rPr lang="fr-FR" dirty="0" smtClean="0"/>
              <a:t>Seule condition à respecter </a:t>
            </a:r>
          </a:p>
          <a:p>
            <a:pPr lvl="4" algn="just"/>
            <a:r>
              <a:rPr lang="fr-FR" dirty="0" smtClean="0"/>
              <a:t>Ce type de missions ne  doit pas constituer l’activité principale du professionnel</a:t>
            </a:r>
            <a:endParaRPr lang="fr-FR" dirty="0"/>
          </a:p>
        </p:txBody>
      </p:sp>
    </p:spTree>
    <p:extLst>
      <p:ext uri="{BB962C8B-B14F-4D97-AF65-F5344CB8AC3E}">
        <p14:creationId xmlns:p14="http://schemas.microsoft.com/office/powerpoint/2010/main" val="1752255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l’extension du périmètre</a:t>
            </a:r>
            <a:endParaRPr lang="fr-FR" dirty="0"/>
          </a:p>
        </p:txBody>
      </p:sp>
      <p:sp>
        <p:nvSpPr>
          <p:cNvPr id="3" name="Espace réservé du contenu 2"/>
          <p:cNvSpPr>
            <a:spLocks noGrp="1"/>
          </p:cNvSpPr>
          <p:nvPr>
            <p:ph idx="1"/>
          </p:nvPr>
        </p:nvSpPr>
        <p:spPr/>
        <p:txBody>
          <a:bodyPr/>
          <a:lstStyle/>
          <a:p>
            <a:pPr algn="just"/>
            <a:r>
              <a:rPr lang="fr-FR" dirty="0" smtClean="0"/>
              <a:t>Ainsi, les experts-comptables peuvent : </a:t>
            </a:r>
          </a:p>
          <a:p>
            <a:pPr lvl="1" algn="just"/>
            <a:r>
              <a:rPr lang="fr-FR" dirty="0" smtClean="0"/>
              <a:t>Rédiger un contrat de travail pour tout client pour lequel il a une mission d’établissement de bulletins de paie et/ou de déclarations URSSAF</a:t>
            </a:r>
          </a:p>
          <a:p>
            <a:pPr lvl="1" algn="just"/>
            <a:r>
              <a:rPr lang="fr-FR" dirty="0" smtClean="0"/>
              <a:t>Dans le prolongement de la mission d’accompagnement à la création d’entreprise, proposer au nouveau client, l’ensemble des prestations juridiques</a:t>
            </a:r>
            <a:endParaRPr lang="fr-FR" dirty="0"/>
          </a:p>
        </p:txBody>
      </p:sp>
    </p:spTree>
    <p:extLst>
      <p:ext uri="{BB962C8B-B14F-4D97-AF65-F5344CB8AC3E}">
        <p14:creationId xmlns:p14="http://schemas.microsoft.com/office/powerpoint/2010/main" val="1241632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p:cNvSpPr>
            <a:spLocks noGrp="1"/>
          </p:cNvSpPr>
          <p:nvPr>
            <p:ph type="title"/>
          </p:nvPr>
        </p:nvSpPr>
        <p:spPr/>
        <p:txBody>
          <a:bodyPr>
            <a:normAutofit/>
          </a:bodyPr>
          <a:lstStyle/>
          <a:p>
            <a:r>
              <a:rPr lang="fr-FR" dirty="0" smtClean="0"/>
              <a:t>Comparatif France - Europe</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883749557"/>
              </p:ext>
            </p:extLst>
          </p:nvPr>
        </p:nvGraphicFramePr>
        <p:xfrm>
          <a:off x="316898" y="1465611"/>
          <a:ext cx="9729404" cy="5112569"/>
        </p:xfrm>
        <a:graphic>
          <a:graphicData uri="http://schemas.openxmlformats.org/drawingml/2006/table">
            <a:tbl>
              <a:tblPr firstRow="1" firstCol="1" lastRow="1" lastCol="1" bandRow="1" bandCol="1">
                <a:tableStyleId>{5940675A-B579-460E-94D1-54222C63F5DA}</a:tableStyleId>
              </a:tblPr>
              <a:tblGrid>
                <a:gridCol w="1653638"/>
                <a:gridCol w="1838197"/>
                <a:gridCol w="1380493"/>
                <a:gridCol w="1380493"/>
                <a:gridCol w="893261"/>
                <a:gridCol w="948748"/>
                <a:gridCol w="860302"/>
                <a:gridCol w="774272"/>
              </a:tblGrid>
              <a:tr h="266521">
                <a:tc>
                  <a:txBody>
                    <a:bodyPr/>
                    <a:lstStyle/>
                    <a:p>
                      <a:pPr algn="l">
                        <a:lnSpc>
                          <a:spcPct val="115000"/>
                        </a:lnSpc>
                        <a:spcBef>
                          <a:spcPts val="300"/>
                        </a:spcBef>
                        <a:spcAft>
                          <a:spcPts val="300"/>
                        </a:spcAft>
                      </a:pPr>
                      <a:r>
                        <a:rPr lang="fr-FR" sz="1100" dirty="0">
                          <a:effectLst/>
                        </a:rPr>
                        <a:t> </a:t>
                      </a:r>
                      <a:endParaRPr lang="fr-FR" sz="1100" dirty="0">
                        <a:solidFill>
                          <a:srgbClr val="000000"/>
                        </a:solidFill>
                        <a:effectLst/>
                        <a:latin typeface="Trebuchet MS"/>
                        <a:ea typeface="Calibri"/>
                        <a:cs typeface="Calibri"/>
                      </a:endParaRPr>
                    </a:p>
                  </a:txBody>
                  <a:tcPr marL="21943" marR="21943"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fr-FR" sz="1100" b="1" dirty="0">
                          <a:effectLst/>
                        </a:rPr>
                        <a:t>Belgique</a:t>
                      </a:r>
                      <a:endParaRPr lang="fr-FR" sz="1100" b="1" dirty="0">
                        <a:solidFill>
                          <a:srgbClr val="000000"/>
                        </a:solidFill>
                        <a:effectLst/>
                        <a:latin typeface="Trebuchet MS"/>
                        <a:ea typeface="Calibri"/>
                        <a:cs typeface="Calibri"/>
                      </a:endParaRPr>
                    </a:p>
                  </a:txBody>
                  <a:tcPr marL="21943" marR="21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300"/>
                        </a:spcBef>
                        <a:spcAft>
                          <a:spcPts val="300"/>
                        </a:spcAft>
                      </a:pPr>
                      <a:r>
                        <a:rPr lang="fr-FR" sz="1100" b="1" dirty="0">
                          <a:effectLst/>
                        </a:rPr>
                        <a:t>Allemagne</a:t>
                      </a:r>
                      <a:endParaRPr lang="fr-FR" sz="1100" b="1" dirty="0">
                        <a:solidFill>
                          <a:srgbClr val="000000"/>
                        </a:solidFill>
                        <a:effectLst/>
                        <a:latin typeface="Trebuchet MS"/>
                        <a:ea typeface="Calibri"/>
                        <a:cs typeface="Calibri"/>
                      </a:endParaRPr>
                    </a:p>
                  </a:txBody>
                  <a:tcPr marL="21943" marR="21943"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Bef>
                          <a:spcPts val="300"/>
                        </a:spcBef>
                        <a:spcAft>
                          <a:spcPts val="300"/>
                        </a:spcAft>
                      </a:pPr>
                      <a:r>
                        <a:rPr lang="fr-FR" sz="1100" b="1" dirty="0">
                          <a:effectLst/>
                        </a:rPr>
                        <a:t>Italie</a:t>
                      </a:r>
                      <a:endParaRPr lang="fr-FR" sz="1100" b="1" dirty="0">
                        <a:solidFill>
                          <a:srgbClr val="000000"/>
                        </a:solidFill>
                        <a:effectLst/>
                        <a:latin typeface="Trebuchet MS"/>
                        <a:ea typeface="Calibri"/>
                        <a:cs typeface="Calibri"/>
                      </a:endParaRPr>
                    </a:p>
                  </a:txBody>
                  <a:tcPr marL="21943" marR="21943" marT="0" marB="0" anchor="ctr"/>
                </a:tc>
                <a:tc>
                  <a:txBody>
                    <a:bodyPr/>
                    <a:lstStyle/>
                    <a:p>
                      <a:pPr algn="ctr">
                        <a:lnSpc>
                          <a:spcPct val="115000"/>
                        </a:lnSpc>
                        <a:spcBef>
                          <a:spcPts val="300"/>
                        </a:spcBef>
                        <a:spcAft>
                          <a:spcPts val="300"/>
                        </a:spcAft>
                      </a:pPr>
                      <a:r>
                        <a:rPr lang="fr-FR" sz="1100" b="1" dirty="0">
                          <a:effectLst/>
                        </a:rPr>
                        <a:t>Espagne</a:t>
                      </a:r>
                      <a:endParaRPr lang="fr-FR" sz="1100" b="1" dirty="0">
                        <a:solidFill>
                          <a:srgbClr val="000000"/>
                        </a:solidFill>
                        <a:effectLst/>
                        <a:latin typeface="Trebuchet MS"/>
                        <a:ea typeface="Calibri"/>
                        <a:cs typeface="Calibri"/>
                      </a:endParaRPr>
                    </a:p>
                  </a:txBody>
                  <a:tcPr marL="21943" marR="21943" marT="0" marB="0" anchor="ctr"/>
                </a:tc>
                <a:tc gridSpan="2">
                  <a:txBody>
                    <a:bodyPr/>
                    <a:lstStyle/>
                    <a:p>
                      <a:pPr algn="ctr">
                        <a:lnSpc>
                          <a:spcPct val="115000"/>
                        </a:lnSpc>
                        <a:spcBef>
                          <a:spcPts val="300"/>
                        </a:spcBef>
                        <a:spcAft>
                          <a:spcPts val="300"/>
                        </a:spcAft>
                      </a:pPr>
                      <a:r>
                        <a:rPr lang="fr-FR" sz="1100" b="1" dirty="0">
                          <a:effectLst/>
                        </a:rPr>
                        <a:t>Royaume-Uni</a:t>
                      </a:r>
                      <a:endParaRPr lang="fr-FR" sz="1100" b="1" dirty="0">
                        <a:solidFill>
                          <a:srgbClr val="000000"/>
                        </a:solidFill>
                        <a:effectLst/>
                        <a:latin typeface="Trebuchet MS"/>
                        <a:ea typeface="Calibri"/>
                        <a:cs typeface="Calibri"/>
                      </a:endParaRPr>
                    </a:p>
                  </a:txBody>
                  <a:tcPr marL="21943" marR="21943" marT="0" marB="0" anchor="ctr"/>
                </a:tc>
                <a:tc hMerge="1">
                  <a:txBody>
                    <a:bodyPr/>
                    <a:lstStyle/>
                    <a:p>
                      <a:endParaRPr lang="fr-FR"/>
                    </a:p>
                  </a:txBody>
                  <a:tcPr/>
                </a:tc>
                <a:tc>
                  <a:txBody>
                    <a:bodyPr/>
                    <a:lstStyle/>
                    <a:p>
                      <a:pPr algn="ctr">
                        <a:lnSpc>
                          <a:spcPct val="115000"/>
                        </a:lnSpc>
                        <a:spcBef>
                          <a:spcPts val="300"/>
                        </a:spcBef>
                        <a:spcAft>
                          <a:spcPts val="300"/>
                        </a:spcAft>
                      </a:pPr>
                      <a:r>
                        <a:rPr lang="fr-FR" sz="1100" b="1" dirty="0" smtClean="0">
                          <a:solidFill>
                            <a:srgbClr val="000000"/>
                          </a:solidFill>
                          <a:effectLst/>
                          <a:latin typeface="Trebuchet MS"/>
                          <a:ea typeface="Calibri"/>
                          <a:cs typeface="Calibri"/>
                        </a:rPr>
                        <a:t>France</a:t>
                      </a:r>
                      <a:r>
                        <a:rPr lang="fr-FR" sz="1100" b="1" baseline="0" dirty="0" smtClean="0">
                          <a:solidFill>
                            <a:srgbClr val="000000"/>
                          </a:solidFill>
                          <a:effectLst/>
                          <a:latin typeface="Trebuchet MS"/>
                          <a:ea typeface="Calibri"/>
                          <a:cs typeface="Calibri"/>
                        </a:rPr>
                        <a:t> </a:t>
                      </a:r>
                      <a:endParaRPr lang="fr-FR" sz="1100" b="1" dirty="0">
                        <a:solidFill>
                          <a:srgbClr val="000000"/>
                        </a:solidFill>
                        <a:effectLst/>
                        <a:latin typeface="Trebuchet MS"/>
                        <a:ea typeface="Calibri"/>
                        <a:cs typeface="Calibri"/>
                      </a:endParaRPr>
                    </a:p>
                  </a:txBody>
                  <a:tcPr marL="21943" marR="21943" marT="0" marB="0" anchor="ctr"/>
                </a:tc>
              </a:tr>
              <a:tr h="570806">
                <a:tc>
                  <a:txBody>
                    <a:bodyPr/>
                    <a:lstStyle/>
                    <a:p>
                      <a:pPr marL="71755" marR="71755" algn="l">
                        <a:lnSpc>
                          <a:spcPct val="115000"/>
                        </a:lnSpc>
                        <a:spcBef>
                          <a:spcPts val="300"/>
                        </a:spcBef>
                        <a:spcAft>
                          <a:spcPts val="300"/>
                        </a:spcAft>
                      </a:pPr>
                      <a:r>
                        <a:rPr lang="fr-FR" sz="1100" b="1" dirty="0">
                          <a:effectLst/>
                        </a:rPr>
                        <a:t>Activités commerciales</a:t>
                      </a:r>
                      <a:endParaRPr lang="fr-FR" sz="1100" b="1" dirty="0">
                        <a:solidFill>
                          <a:srgbClr val="000000"/>
                        </a:solidFill>
                        <a:effectLst/>
                        <a:latin typeface="Trebuchet MS"/>
                        <a:ea typeface="Calibri"/>
                        <a:cs typeface="Calibri"/>
                      </a:endParaRPr>
                    </a:p>
                  </a:txBody>
                  <a:tcPr marL="21943" marR="21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 sauf dérogation particulière</a:t>
                      </a:r>
                      <a:endParaRPr lang="fr-FR" sz="1100" b="1" dirty="0">
                        <a:solidFill>
                          <a:schemeClr val="bg1"/>
                        </a:solidFill>
                        <a:effectLst/>
                        <a:latin typeface="Trebuchet MS"/>
                        <a:ea typeface="Calibri"/>
                        <a:cs typeface="Calibri"/>
                      </a:endParaRPr>
                    </a:p>
                  </a:txBody>
                  <a:tcPr marL="21943" marR="2194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00"/>
                    </a:solidFill>
                  </a:tcPr>
                </a:tc>
                <a:tc>
                  <a:txBody>
                    <a:bodyPr/>
                    <a:lstStyle/>
                    <a:p>
                      <a:pPr algn="ctr">
                        <a:lnSpc>
                          <a:spcPct val="115000"/>
                        </a:lnSpc>
                        <a:spcBef>
                          <a:spcPts val="300"/>
                        </a:spcBef>
                        <a:spcAft>
                          <a:spcPts val="300"/>
                        </a:spcAft>
                      </a:pPr>
                      <a:r>
                        <a:rPr lang="fr-FR" sz="1100" b="1" dirty="0" smtClean="0">
                          <a:solidFill>
                            <a:schemeClr val="bg1"/>
                          </a:solidFill>
                          <a:effectLst/>
                        </a:rPr>
                        <a:t>Non a priori</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 sauf cas particuliers</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Oui </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r>
              <a:tr h="725447">
                <a:tc>
                  <a:txBody>
                    <a:bodyPr/>
                    <a:lstStyle/>
                    <a:p>
                      <a:pPr marL="71755" marR="71755" algn="l">
                        <a:lnSpc>
                          <a:spcPct val="115000"/>
                        </a:lnSpc>
                        <a:spcBef>
                          <a:spcPts val="300"/>
                        </a:spcBef>
                        <a:spcAft>
                          <a:spcPts val="300"/>
                        </a:spcAft>
                      </a:pPr>
                      <a:r>
                        <a:rPr lang="fr-FR" sz="1100" b="1" dirty="0" smtClean="0">
                          <a:effectLst/>
                        </a:rPr>
                        <a:t>IOBSP</a:t>
                      </a:r>
                      <a:endParaRPr lang="fr-FR" sz="1100" b="1" dirty="0">
                        <a:solidFill>
                          <a:srgbClr val="000000"/>
                        </a:solidFill>
                        <a:effectLst/>
                        <a:latin typeface="Trebuchet MS"/>
                        <a:ea typeface="Calibri"/>
                        <a:cs typeface="Calibri"/>
                      </a:endParaRPr>
                    </a:p>
                  </a:txBody>
                  <a:tcPr marL="21943" marR="21943"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 sauf cas particuliers</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Oui </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r>
              <a:tr h="673404">
                <a:tc>
                  <a:txBody>
                    <a:bodyPr/>
                    <a:lstStyle/>
                    <a:p>
                      <a:pPr marL="71755" marR="71755" algn="l">
                        <a:lnSpc>
                          <a:spcPct val="115000"/>
                        </a:lnSpc>
                        <a:spcBef>
                          <a:spcPts val="300"/>
                        </a:spcBef>
                        <a:spcAft>
                          <a:spcPts val="300"/>
                        </a:spcAft>
                      </a:pPr>
                      <a:r>
                        <a:rPr lang="fr-FR" sz="1100" b="1" dirty="0">
                          <a:effectLst/>
                        </a:rPr>
                        <a:t>Maniement de fonds</a:t>
                      </a:r>
                      <a:endParaRPr lang="fr-FR" sz="1100" b="1" dirty="0">
                        <a:solidFill>
                          <a:srgbClr val="000000"/>
                        </a:solidFill>
                        <a:effectLst/>
                        <a:latin typeface="Trebuchet MS"/>
                        <a:ea typeface="Calibri"/>
                        <a:cs typeface="Calibri"/>
                      </a:endParaRPr>
                    </a:p>
                  </a:txBody>
                  <a:tcPr marL="21943" marR="21943" marT="0" marB="0" anchor="ctr">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 sauf cas particuliers</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c>
                  <a:txBody>
                    <a:bodyPr/>
                    <a:lstStyle/>
                    <a:p>
                      <a:pPr algn="ctr">
                        <a:lnSpc>
                          <a:spcPct val="115000"/>
                        </a:lnSpc>
                        <a:spcBef>
                          <a:spcPts val="300"/>
                        </a:spcBef>
                        <a:spcAft>
                          <a:spcPts val="300"/>
                        </a:spcAft>
                      </a:pPr>
                      <a:r>
                        <a:rPr lang="fr-FR" sz="1100" b="1" dirty="0">
                          <a:solidFill>
                            <a:schemeClr val="bg1"/>
                          </a:solidFill>
                          <a:effectLst/>
                        </a:rPr>
                        <a:t>Non sauf cas particuliers</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Oui </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r>
              <a:tr h="761490">
                <a:tc>
                  <a:txBody>
                    <a:bodyPr/>
                    <a:lstStyle/>
                    <a:p>
                      <a:pPr marL="71755" marR="71755" algn="l">
                        <a:lnSpc>
                          <a:spcPct val="115000"/>
                        </a:lnSpc>
                        <a:spcBef>
                          <a:spcPts val="300"/>
                        </a:spcBef>
                        <a:spcAft>
                          <a:spcPts val="300"/>
                        </a:spcAft>
                      </a:pPr>
                      <a:r>
                        <a:rPr lang="fr-FR" sz="1100" b="1" dirty="0">
                          <a:effectLst/>
                        </a:rPr>
                        <a:t>Domiciliation</a:t>
                      </a:r>
                      <a:endParaRPr lang="fr-FR" sz="1100" b="1" dirty="0">
                        <a:solidFill>
                          <a:srgbClr val="000000"/>
                        </a:solidFill>
                        <a:effectLst/>
                        <a:latin typeface="Trebuchet MS"/>
                        <a:ea typeface="Calibri"/>
                        <a:cs typeface="Calibri"/>
                      </a:endParaRPr>
                    </a:p>
                  </a:txBody>
                  <a:tcPr marL="21943" marR="21943" marT="0" marB="0" anchor="ctr">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br>
                        <a:rPr lang="fr-FR" sz="1100" b="1" dirty="0">
                          <a:solidFill>
                            <a:schemeClr val="bg1"/>
                          </a:solidFill>
                          <a:effectLst/>
                        </a:rPr>
                      </a:br>
                      <a:r>
                        <a:rPr lang="fr-FR" sz="1100" b="1" dirty="0">
                          <a:solidFill>
                            <a:schemeClr val="bg1"/>
                          </a:solidFill>
                          <a:effectLst/>
                        </a:rPr>
                        <a:t>sauf si mandat de liquidateur</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c>
                  <a:txBody>
                    <a:bodyPr/>
                    <a:lstStyle/>
                    <a:p>
                      <a:pPr algn="ctr">
                        <a:lnSpc>
                          <a:spcPct val="115000"/>
                        </a:lnSpc>
                        <a:spcBef>
                          <a:spcPts val="300"/>
                        </a:spcBef>
                        <a:spcAft>
                          <a:spcPts val="300"/>
                        </a:spcAft>
                      </a:pPr>
                      <a:r>
                        <a:rPr lang="fr-FR" sz="1100" b="1" dirty="0">
                          <a:solidFill>
                            <a:schemeClr val="bg1"/>
                          </a:solidFill>
                          <a:effectLst/>
                        </a:rPr>
                        <a:t>Oui</a:t>
                      </a:r>
                      <a:br>
                        <a:rPr lang="fr-FR" sz="1100" b="1" dirty="0">
                          <a:solidFill>
                            <a:schemeClr val="bg1"/>
                          </a:solidFill>
                          <a:effectLst/>
                        </a:rPr>
                      </a:br>
                      <a:r>
                        <a:rPr lang="fr-FR" sz="1100" b="1" dirty="0">
                          <a:solidFill>
                            <a:schemeClr val="bg1"/>
                          </a:solidFill>
                          <a:effectLst/>
                        </a:rPr>
                        <a:t>(pour la WPK)</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NC</a:t>
                      </a:r>
                      <a:endParaRPr lang="fr-FR" sz="1100" b="1" dirty="0">
                        <a:solidFill>
                          <a:schemeClr val="bg1"/>
                        </a:solidFill>
                        <a:effectLst/>
                        <a:latin typeface="Trebuchet MS"/>
                        <a:ea typeface="Calibri"/>
                        <a:cs typeface="Calibri"/>
                      </a:endParaRPr>
                    </a:p>
                  </a:txBody>
                  <a:tcPr marL="21943" marR="21943" marT="0" marB="0" anchor="ctr">
                    <a:solidFill>
                      <a:schemeClr val="bg1">
                        <a:lumMod val="75000"/>
                      </a:schemeClr>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Oui </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r>
              <a:tr h="792162">
                <a:tc>
                  <a:txBody>
                    <a:bodyPr/>
                    <a:lstStyle/>
                    <a:p>
                      <a:pPr marL="71755" marR="71755" algn="l">
                        <a:lnSpc>
                          <a:spcPct val="115000"/>
                        </a:lnSpc>
                        <a:spcBef>
                          <a:spcPts val="300"/>
                        </a:spcBef>
                        <a:spcAft>
                          <a:spcPts val="300"/>
                        </a:spcAft>
                      </a:pPr>
                      <a:r>
                        <a:rPr lang="fr-FR" sz="1100" b="1" dirty="0">
                          <a:effectLst/>
                        </a:rPr>
                        <a:t>Full service</a:t>
                      </a:r>
                      <a:endParaRPr lang="fr-FR" sz="1100" b="1" dirty="0">
                        <a:solidFill>
                          <a:srgbClr val="000000"/>
                        </a:solidFill>
                        <a:effectLst/>
                        <a:latin typeface="Trebuchet MS"/>
                        <a:ea typeface="Calibri"/>
                        <a:cs typeface="Calibri"/>
                      </a:endParaRPr>
                    </a:p>
                  </a:txBody>
                  <a:tcPr marL="21943" marR="21943" marT="0" marB="0" anchor="ctr">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a:t>
                      </a:r>
                      <a:br>
                        <a:rPr lang="fr-FR" sz="1100" b="1" dirty="0">
                          <a:solidFill>
                            <a:schemeClr val="bg1"/>
                          </a:solidFill>
                          <a:effectLst/>
                        </a:rPr>
                      </a:br>
                      <a:r>
                        <a:rPr lang="fr-FR" sz="1100" b="1" dirty="0">
                          <a:solidFill>
                            <a:schemeClr val="bg1"/>
                          </a:solidFill>
                          <a:effectLst/>
                        </a:rPr>
                        <a:t>si conseil en gestion</a:t>
                      </a:r>
                      <a:br>
                        <a:rPr lang="fr-FR" sz="1100" b="1" dirty="0">
                          <a:solidFill>
                            <a:schemeClr val="bg1"/>
                          </a:solidFill>
                          <a:effectLst/>
                        </a:rPr>
                      </a:br>
                      <a:r>
                        <a:rPr lang="fr-FR" sz="1100" b="1" dirty="0">
                          <a:solidFill>
                            <a:schemeClr val="bg1"/>
                          </a:solidFill>
                          <a:effectLst/>
                        </a:rPr>
                        <a:t>(pour la WPK)</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Oui </a:t>
                      </a:r>
                      <a:endParaRPr lang="fr-FR" sz="1100" b="1" dirty="0">
                        <a:solidFill>
                          <a:schemeClr val="bg1"/>
                        </a:solidFill>
                        <a:effectLst/>
                        <a:latin typeface="Trebuchet MS"/>
                        <a:ea typeface="Calibri"/>
                        <a:cs typeface="Calibri"/>
                      </a:endParaRPr>
                    </a:p>
                  </a:txBody>
                  <a:tcPr marL="21943" marR="21943" marT="0" marB="0" anchor="ctr">
                    <a:solidFill>
                      <a:srgbClr val="FFCC00"/>
                    </a:solidFill>
                  </a:tcPr>
                </a:tc>
              </a:tr>
              <a:tr h="528109">
                <a:tc>
                  <a:txBody>
                    <a:bodyPr/>
                    <a:lstStyle/>
                    <a:p>
                      <a:pPr marL="71755" marR="71755" algn="l">
                        <a:lnSpc>
                          <a:spcPct val="115000"/>
                        </a:lnSpc>
                        <a:spcBef>
                          <a:spcPts val="300"/>
                        </a:spcBef>
                        <a:spcAft>
                          <a:spcPts val="300"/>
                        </a:spcAft>
                      </a:pPr>
                      <a:r>
                        <a:rPr lang="fr-FR" sz="1100" b="1" dirty="0">
                          <a:effectLst/>
                        </a:rPr>
                        <a:t>Courtage en assurances</a:t>
                      </a:r>
                      <a:endParaRPr lang="fr-FR" sz="1100" b="1" dirty="0">
                        <a:solidFill>
                          <a:srgbClr val="000000"/>
                        </a:solidFill>
                        <a:effectLst/>
                        <a:latin typeface="Trebuchet MS"/>
                        <a:ea typeface="Calibri"/>
                        <a:cs typeface="Calibri"/>
                      </a:endParaRPr>
                    </a:p>
                  </a:txBody>
                  <a:tcPr marL="21943" marR="21943" marT="0" marB="0" anchor="ctr">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Non </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r>
              <a:tr h="266521">
                <a:tc>
                  <a:txBody>
                    <a:bodyPr/>
                    <a:lstStyle/>
                    <a:p>
                      <a:pPr marL="71755" marR="71755" algn="l">
                        <a:lnSpc>
                          <a:spcPct val="115000"/>
                        </a:lnSpc>
                        <a:spcBef>
                          <a:spcPts val="300"/>
                        </a:spcBef>
                        <a:spcAft>
                          <a:spcPts val="300"/>
                        </a:spcAft>
                      </a:pPr>
                      <a:r>
                        <a:rPr lang="fr-FR" sz="1100" b="1" dirty="0">
                          <a:effectLst/>
                        </a:rPr>
                        <a:t>Agence d’affaires</a:t>
                      </a:r>
                      <a:endParaRPr lang="fr-FR" sz="1100" b="1" dirty="0">
                        <a:solidFill>
                          <a:srgbClr val="000000"/>
                        </a:solidFill>
                        <a:effectLst/>
                        <a:latin typeface="Trebuchet MS"/>
                        <a:ea typeface="Calibri"/>
                        <a:cs typeface="Calibri"/>
                      </a:endParaRPr>
                    </a:p>
                  </a:txBody>
                  <a:tcPr marL="21943" marR="21943" marT="0" marB="0" anchor="ctr">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Non </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r>
              <a:tr h="528109">
                <a:tc>
                  <a:txBody>
                    <a:bodyPr/>
                    <a:lstStyle/>
                    <a:p>
                      <a:pPr marL="71755" marR="71755" algn="l">
                        <a:lnSpc>
                          <a:spcPct val="115000"/>
                        </a:lnSpc>
                        <a:spcBef>
                          <a:spcPts val="300"/>
                        </a:spcBef>
                        <a:spcAft>
                          <a:spcPts val="300"/>
                        </a:spcAft>
                      </a:pPr>
                      <a:r>
                        <a:rPr lang="fr-FR" sz="1100" b="1" dirty="0">
                          <a:effectLst/>
                        </a:rPr>
                        <a:t>Recouvrement </a:t>
                      </a:r>
                      <a:r>
                        <a:rPr lang="fr-FR" sz="1100" b="1" dirty="0" smtClean="0">
                          <a:effectLst/>
                        </a:rPr>
                        <a:t/>
                      </a:r>
                      <a:br>
                        <a:rPr lang="fr-FR" sz="1100" b="1" dirty="0" smtClean="0">
                          <a:effectLst/>
                        </a:rPr>
                      </a:br>
                      <a:r>
                        <a:rPr lang="fr-FR" sz="1100" b="1" dirty="0" smtClean="0">
                          <a:effectLst/>
                        </a:rPr>
                        <a:t>de </a:t>
                      </a:r>
                      <a:r>
                        <a:rPr lang="fr-FR" sz="1100" b="1" dirty="0">
                          <a:effectLst/>
                        </a:rPr>
                        <a:t>créances</a:t>
                      </a:r>
                      <a:endParaRPr lang="fr-FR" sz="1100" b="1" dirty="0">
                        <a:solidFill>
                          <a:srgbClr val="000000"/>
                        </a:solidFill>
                        <a:effectLst/>
                        <a:latin typeface="Trebuchet MS"/>
                        <a:ea typeface="Calibri"/>
                        <a:cs typeface="Calibri"/>
                      </a:endParaRPr>
                    </a:p>
                  </a:txBody>
                  <a:tcPr marL="21943" marR="21943" marT="0" marB="0" anchor="ctr">
                    <a:solidFill>
                      <a:schemeClr val="bg1"/>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Non</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c>
                  <a:txBody>
                    <a:bodyPr/>
                    <a:lstStyle/>
                    <a:p>
                      <a:pPr algn="ctr">
                        <a:lnSpc>
                          <a:spcPct val="115000"/>
                        </a:lnSpc>
                        <a:spcBef>
                          <a:spcPts val="300"/>
                        </a:spcBef>
                        <a:spcAft>
                          <a:spcPts val="300"/>
                        </a:spcAft>
                      </a:pPr>
                      <a:r>
                        <a:rPr lang="fr-FR" sz="1100" b="1" dirty="0">
                          <a:solidFill>
                            <a:schemeClr val="bg1"/>
                          </a:solidFill>
                          <a:effectLst/>
                        </a:rPr>
                        <a:t>Oui</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a:solidFill>
                            <a:schemeClr val="bg1"/>
                          </a:solidFill>
                          <a:effectLst/>
                        </a:rPr>
                        <a:t>Oui avec autorisation</a:t>
                      </a:r>
                      <a:endParaRPr lang="fr-FR" sz="1100" b="1" dirty="0">
                        <a:solidFill>
                          <a:schemeClr val="bg1"/>
                        </a:solidFill>
                        <a:effectLst/>
                        <a:latin typeface="Trebuchet MS"/>
                        <a:ea typeface="Calibri"/>
                        <a:cs typeface="Calibri"/>
                      </a:endParaRPr>
                    </a:p>
                  </a:txBody>
                  <a:tcPr marL="21943" marR="21943" marT="0" marB="0" anchor="ctr">
                    <a:solidFill>
                      <a:srgbClr val="92D050"/>
                    </a:solidFill>
                  </a:tcPr>
                </a:tc>
                <a:tc>
                  <a:txBody>
                    <a:bodyPr/>
                    <a:lstStyle/>
                    <a:p>
                      <a:pPr algn="ctr">
                        <a:lnSpc>
                          <a:spcPct val="115000"/>
                        </a:lnSpc>
                        <a:spcBef>
                          <a:spcPts val="300"/>
                        </a:spcBef>
                        <a:spcAft>
                          <a:spcPts val="300"/>
                        </a:spcAft>
                      </a:pPr>
                      <a:r>
                        <a:rPr lang="fr-FR" sz="1100" b="1" dirty="0" smtClean="0">
                          <a:solidFill>
                            <a:schemeClr val="bg1"/>
                          </a:solidFill>
                          <a:effectLst/>
                          <a:latin typeface="Trebuchet MS"/>
                          <a:ea typeface="Calibri"/>
                          <a:cs typeface="Calibri"/>
                        </a:rPr>
                        <a:t>Non </a:t>
                      </a:r>
                      <a:endParaRPr lang="fr-FR" sz="1100" b="1" dirty="0">
                        <a:solidFill>
                          <a:schemeClr val="bg1"/>
                        </a:solidFill>
                        <a:effectLst/>
                        <a:latin typeface="Trebuchet MS"/>
                        <a:ea typeface="Calibri"/>
                        <a:cs typeface="Calibri"/>
                      </a:endParaRPr>
                    </a:p>
                  </a:txBody>
                  <a:tcPr marL="21943" marR="21943" marT="0" marB="0" anchor="ctr">
                    <a:solidFill>
                      <a:srgbClr val="E0220E"/>
                    </a:solidFill>
                  </a:tcPr>
                </a:tc>
              </a:tr>
            </a:tbl>
          </a:graphicData>
        </a:graphic>
      </p:graphicFrame>
    </p:spTree>
    <p:extLst>
      <p:ext uri="{BB962C8B-B14F-4D97-AF65-F5344CB8AC3E}">
        <p14:creationId xmlns:p14="http://schemas.microsoft.com/office/powerpoint/2010/main" val="3687331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Les cabinets et les évolutions réglementaires</a:t>
            </a:r>
            <a:endParaRPr lang="fr-FR" dirty="0"/>
          </a:p>
        </p:txBody>
      </p:sp>
      <p:sp>
        <p:nvSpPr>
          <p:cNvPr id="3" name="Espace réservé du contenu 2"/>
          <p:cNvSpPr>
            <a:spLocks noGrp="1"/>
          </p:cNvSpPr>
          <p:nvPr>
            <p:ph idx="1"/>
          </p:nvPr>
        </p:nvSpPr>
        <p:spPr/>
        <p:txBody>
          <a:bodyPr/>
          <a:lstStyle/>
          <a:p>
            <a:r>
              <a:rPr lang="fr-FR" dirty="0" smtClean="0"/>
              <a:t>A l’échelle de la profession</a:t>
            </a:r>
          </a:p>
          <a:p>
            <a:pPr lvl="1"/>
            <a:r>
              <a:rPr lang="fr-FR" dirty="0" smtClean="0"/>
              <a:t>Des menaces pour 34 % des cabinets</a:t>
            </a:r>
          </a:p>
          <a:p>
            <a:pPr lvl="1"/>
            <a:r>
              <a:rPr lang="fr-FR" dirty="0" smtClean="0"/>
              <a:t>Des opportunités pour 20 %</a:t>
            </a:r>
          </a:p>
          <a:p>
            <a:pPr lvl="1"/>
            <a:r>
              <a:rPr lang="fr-FR" dirty="0" smtClean="0"/>
              <a:t>Ni l’un ni l’autre pour 37 %</a:t>
            </a:r>
          </a:p>
          <a:p>
            <a:endParaRPr lang="fr-FR" dirty="0" smtClean="0"/>
          </a:p>
          <a:p>
            <a:r>
              <a:rPr lang="fr-FR" dirty="0" smtClean="0"/>
              <a:t>A l’échelle de leur cabinet</a:t>
            </a:r>
          </a:p>
          <a:p>
            <a:pPr lvl="1"/>
            <a:r>
              <a:rPr lang="fr-FR" dirty="0" smtClean="0"/>
              <a:t>Des menaces pour 28 % des cabinets</a:t>
            </a:r>
          </a:p>
          <a:p>
            <a:pPr lvl="1"/>
            <a:r>
              <a:rPr lang="fr-FR" dirty="0" smtClean="0"/>
              <a:t>Des opportunités pour 21 %</a:t>
            </a:r>
          </a:p>
          <a:p>
            <a:pPr lvl="1"/>
            <a:r>
              <a:rPr lang="fr-FR" dirty="0" smtClean="0"/>
              <a:t>Ni l’un ni l’autre pour 43 %	</a:t>
            </a:r>
          </a:p>
          <a:p>
            <a:pPr lvl="1"/>
            <a:endParaRPr lang="fr-FR" dirty="0"/>
          </a:p>
        </p:txBody>
      </p:sp>
    </p:spTree>
    <p:extLst>
      <p:ext uri="{BB962C8B-B14F-4D97-AF65-F5344CB8AC3E}">
        <p14:creationId xmlns:p14="http://schemas.microsoft.com/office/powerpoint/2010/main" val="9938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confiance en l’avenir</a:t>
            </a:r>
            <a:endParaRPr lang="fr-FR" dirty="0"/>
          </a:p>
        </p:txBody>
      </p:sp>
      <p:sp>
        <p:nvSpPr>
          <p:cNvPr id="3" name="Espace réservé du contenu 2"/>
          <p:cNvSpPr>
            <a:spLocks noGrp="1"/>
          </p:cNvSpPr>
          <p:nvPr>
            <p:ph idx="1"/>
          </p:nvPr>
        </p:nvSpPr>
        <p:spPr/>
        <p:txBody>
          <a:bodyPr/>
          <a:lstStyle/>
          <a:p>
            <a:r>
              <a:rPr lang="fr-FR" dirty="0" smtClean="0"/>
              <a:t>Sur l’évolution de la profession</a:t>
            </a:r>
          </a:p>
          <a:p>
            <a:pPr lvl="1"/>
            <a:r>
              <a:rPr lang="fr-FR" dirty="0" smtClean="0"/>
              <a:t>51 % de confiants (4 % très confiants)</a:t>
            </a:r>
          </a:p>
          <a:p>
            <a:pPr lvl="1"/>
            <a:r>
              <a:rPr lang="fr-FR" dirty="0" smtClean="0"/>
              <a:t>35 % d’inquiets (6 % de très inquiets)</a:t>
            </a:r>
          </a:p>
          <a:p>
            <a:endParaRPr lang="fr-FR" dirty="0" smtClean="0"/>
          </a:p>
          <a:p>
            <a:r>
              <a:rPr lang="fr-FR" dirty="0" smtClean="0"/>
              <a:t>A l’échelle de leur cabinet</a:t>
            </a:r>
          </a:p>
          <a:p>
            <a:pPr lvl="1"/>
            <a:r>
              <a:rPr lang="fr-FR" dirty="0" smtClean="0"/>
              <a:t>65 % de confiants (7 % très confiants)</a:t>
            </a:r>
          </a:p>
          <a:p>
            <a:pPr lvl="1"/>
            <a:r>
              <a:rPr lang="fr-FR" dirty="0" smtClean="0"/>
              <a:t>20 % d’inquiets (3 % de très inquiets)	</a:t>
            </a:r>
          </a:p>
          <a:p>
            <a:endParaRPr lang="fr-FR" dirty="0"/>
          </a:p>
        </p:txBody>
      </p:sp>
    </p:spTree>
    <p:extLst>
      <p:ext uri="{BB962C8B-B14F-4D97-AF65-F5344CB8AC3E}">
        <p14:creationId xmlns:p14="http://schemas.microsoft.com/office/powerpoint/2010/main" val="13530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a:bodyPr>
          <a:lstStyle/>
          <a:p>
            <a:r>
              <a:rPr lang="fr-FR" dirty="0" smtClean="0"/>
              <a:t>Stratégie actuelle des cabinets</a:t>
            </a:r>
            <a:endParaRPr lang="fr-FR" dirty="0"/>
          </a:p>
        </p:txBody>
      </p:sp>
      <p:sp>
        <p:nvSpPr>
          <p:cNvPr id="9" name="Espace réservé du contenu 8"/>
          <p:cNvSpPr>
            <a:spLocks noGrp="1"/>
          </p:cNvSpPr>
          <p:nvPr>
            <p:ph idx="1"/>
          </p:nvPr>
        </p:nvSpPr>
        <p:spPr/>
        <p:txBody>
          <a:bodyPr/>
          <a:lstStyle/>
          <a:p>
            <a:r>
              <a:rPr lang="fr-FR" dirty="0" smtClean="0"/>
              <a:t>Gestion (91 %)</a:t>
            </a:r>
          </a:p>
          <a:p>
            <a:r>
              <a:rPr lang="fr-FR" dirty="0" smtClean="0"/>
              <a:t>Fiscal (77 %)</a:t>
            </a:r>
          </a:p>
          <a:p>
            <a:r>
              <a:rPr lang="fr-FR" dirty="0" smtClean="0"/>
              <a:t>Social (77 %)</a:t>
            </a:r>
          </a:p>
          <a:p>
            <a:r>
              <a:rPr lang="fr-FR" dirty="0" smtClean="0"/>
              <a:t>Juridique (66 %)</a:t>
            </a:r>
          </a:p>
          <a:p>
            <a:r>
              <a:rPr lang="fr-FR" dirty="0" smtClean="0"/>
              <a:t>Gestion de patrimoine (53 %)</a:t>
            </a:r>
          </a:p>
          <a:p>
            <a:r>
              <a:rPr lang="fr-FR" dirty="0" smtClean="0"/>
              <a:t>Appui à l’innovation technologique (24 %)</a:t>
            </a:r>
          </a:p>
          <a:p>
            <a:r>
              <a:rPr lang="fr-FR" dirty="0" smtClean="0"/>
              <a:t>RSE (19 %)</a:t>
            </a:r>
          </a:p>
          <a:p>
            <a:r>
              <a:rPr lang="fr-FR" dirty="0" smtClean="0"/>
              <a:t>Accompagnement à l’export (6 %)</a:t>
            </a:r>
          </a:p>
          <a:p>
            <a:pPr lvl="1"/>
            <a:endParaRPr lang="fr-FR" dirty="0" smtClean="0"/>
          </a:p>
        </p:txBody>
      </p:sp>
    </p:spTree>
    <p:extLst>
      <p:ext uri="{BB962C8B-B14F-4D97-AF65-F5344CB8AC3E}">
        <p14:creationId xmlns:p14="http://schemas.microsoft.com/office/powerpoint/2010/main" val="1611982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p:cNvSpPr>
            <a:spLocks noGrp="1"/>
          </p:cNvSpPr>
          <p:nvPr>
            <p:ph type="title"/>
          </p:nvPr>
        </p:nvSpPr>
        <p:spPr/>
        <p:txBody>
          <a:bodyPr>
            <a:normAutofit/>
          </a:bodyPr>
          <a:lstStyle/>
          <a:p>
            <a:r>
              <a:rPr lang="fr-FR" dirty="0"/>
              <a:t>Stratégie future des </a:t>
            </a:r>
            <a:r>
              <a:rPr lang="fr-FR" dirty="0" smtClean="0"/>
              <a:t>cabinets</a:t>
            </a:r>
            <a:endParaRPr lang="fr-FR" dirty="0"/>
          </a:p>
        </p:txBody>
      </p:sp>
      <p:graphicFrame>
        <p:nvGraphicFramePr>
          <p:cNvPr id="7" name="Graphique 6"/>
          <p:cNvGraphicFramePr/>
          <p:nvPr>
            <p:extLst>
              <p:ext uri="{D42A27DB-BD31-4B8C-83A1-F6EECF244321}">
                <p14:modId xmlns:p14="http://schemas.microsoft.com/office/powerpoint/2010/main" val="3385497219"/>
              </p:ext>
            </p:extLst>
          </p:nvPr>
        </p:nvGraphicFramePr>
        <p:xfrm>
          <a:off x="572382" y="1321595"/>
          <a:ext cx="9179326" cy="5583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66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2"/>
          <p:cNvSpPr>
            <a:spLocks noGrp="1" noChangeArrowheads="1"/>
          </p:cNvSpPr>
          <p:nvPr>
            <p:ph type="body" idx="1"/>
          </p:nvPr>
        </p:nvSpPr>
        <p:spPr/>
        <p:txBody>
          <a:bodyPr/>
          <a:lstStyle/>
          <a:p>
            <a:r>
              <a:rPr lang="fr-FR" dirty="0" smtClean="0"/>
              <a:t>Se poser les bonnes questions</a:t>
            </a:r>
            <a:endParaRPr lang="fr-FR" dirty="0"/>
          </a:p>
        </p:txBody>
      </p:sp>
      <p:sp>
        <p:nvSpPr>
          <p:cNvPr id="188457" name="Rectangle 41"/>
          <p:cNvSpPr>
            <a:spLocks noGrp="1" noChangeArrowheads="1"/>
          </p:cNvSpPr>
          <p:nvPr>
            <p:ph type="title"/>
          </p:nvPr>
        </p:nvSpPr>
        <p:spPr/>
        <p:txBody>
          <a:bodyPr/>
          <a:lstStyle/>
          <a:p>
            <a:r>
              <a:rPr lang="fr-FR" dirty="0" smtClean="0"/>
              <a:t>Introduction</a:t>
            </a:r>
            <a:endParaRPr lang="fr-FR" dirty="0"/>
          </a:p>
        </p:txBody>
      </p:sp>
    </p:spTree>
    <p:extLst>
      <p:ext uri="{BB962C8B-B14F-4D97-AF65-F5344CB8AC3E}">
        <p14:creationId xmlns:p14="http://schemas.microsoft.com/office/powerpoint/2010/main" val="2321561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8457"/>
                                        </p:tgtEl>
                                        <p:attrNameLst>
                                          <p:attrName>style.visibility</p:attrName>
                                        </p:attrNameLst>
                                      </p:cBhvr>
                                      <p:to>
                                        <p:strVal val="visible"/>
                                      </p:to>
                                    </p:set>
                                    <p:animEffect transition="in" filter="fade">
                                      <p:cBhvr>
                                        <p:cTn id="7" dur="2000"/>
                                        <p:tgtEl>
                                          <p:spTgt spid="18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5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nvPr>
        </p:nvSpPr>
        <p:spPr/>
        <p:txBody>
          <a:bodyPr/>
          <a:lstStyle/>
          <a:p>
            <a:r>
              <a:rPr lang="fr-FR" dirty="0" smtClean="0"/>
              <a:t>Le full services c’est quoi ?</a:t>
            </a:r>
            <a:endParaRPr lang="fr-FR" dirty="0"/>
          </a:p>
        </p:txBody>
      </p:sp>
      <p:sp>
        <p:nvSpPr>
          <p:cNvPr id="2" name="Titre 1"/>
          <p:cNvSpPr>
            <a:spLocks noGrp="1"/>
          </p:cNvSpPr>
          <p:nvPr>
            <p:ph type="title"/>
          </p:nvPr>
        </p:nvSpPr>
        <p:spPr/>
        <p:txBody>
          <a:bodyPr/>
          <a:lstStyle/>
          <a:p>
            <a:r>
              <a:rPr lang="fr-FR" dirty="0" smtClean="0"/>
              <a:t>Séquence 3</a:t>
            </a:r>
            <a:endParaRPr lang="fr-FR" dirty="0"/>
          </a:p>
        </p:txBody>
      </p:sp>
    </p:spTree>
    <p:extLst>
      <p:ext uri="{BB962C8B-B14F-4D97-AF65-F5344CB8AC3E}">
        <p14:creationId xmlns:p14="http://schemas.microsoft.com/office/powerpoint/2010/main" val="1601884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a:bodyPr>
          <a:lstStyle/>
          <a:p>
            <a:r>
              <a:rPr lang="fr-FR" dirty="0" smtClean="0"/>
              <a:t>Le full services, c‘est quoi ?</a:t>
            </a:r>
            <a:endParaRPr lang="fr-FR" dirty="0"/>
          </a:p>
        </p:txBody>
      </p:sp>
      <p:sp>
        <p:nvSpPr>
          <p:cNvPr id="3" name="Espace réservé du contenu 2"/>
          <p:cNvSpPr>
            <a:spLocks noGrp="1"/>
          </p:cNvSpPr>
          <p:nvPr>
            <p:ph idx="1"/>
          </p:nvPr>
        </p:nvSpPr>
        <p:spPr/>
        <p:txBody>
          <a:bodyPr/>
          <a:lstStyle/>
          <a:p>
            <a:r>
              <a:rPr lang="fr-FR" dirty="0" smtClean="0"/>
              <a:t>Traduction</a:t>
            </a:r>
          </a:p>
          <a:p>
            <a:pPr lvl="1"/>
            <a:r>
              <a:rPr lang="fr-FR" dirty="0" smtClean="0"/>
              <a:t>Prestation globale</a:t>
            </a:r>
          </a:p>
          <a:p>
            <a:pPr lvl="1"/>
            <a:r>
              <a:rPr lang="fr-FR" dirty="0" smtClean="0"/>
              <a:t>Offre de services complète </a:t>
            </a:r>
          </a:p>
          <a:p>
            <a:pPr lvl="1"/>
            <a:endParaRPr lang="fr-FR" dirty="0" smtClean="0"/>
          </a:p>
          <a:p>
            <a:r>
              <a:rPr lang="fr-FR" dirty="0" smtClean="0"/>
              <a:t>Définition</a:t>
            </a:r>
          </a:p>
          <a:p>
            <a:pPr lvl="1"/>
            <a:r>
              <a:rPr lang="fr-FR" dirty="0" smtClean="0"/>
              <a:t>Aucune </a:t>
            </a:r>
            <a:endParaRPr lang="fr-FR" dirty="0"/>
          </a:p>
        </p:txBody>
      </p:sp>
    </p:spTree>
    <p:extLst>
      <p:ext uri="{BB962C8B-B14F-4D97-AF65-F5344CB8AC3E}">
        <p14:creationId xmlns:p14="http://schemas.microsoft.com/office/powerpoint/2010/main" val="21111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dirty="0" smtClean="0"/>
              <a:t>Le full services, c’est quoi ?</a:t>
            </a:r>
            <a:endParaRPr lang="fr-FR" dirty="0"/>
          </a:p>
        </p:txBody>
      </p:sp>
      <p:sp>
        <p:nvSpPr>
          <p:cNvPr id="3" name="Espace réservé du contenu 2"/>
          <p:cNvSpPr>
            <a:spLocks noGrp="1"/>
          </p:cNvSpPr>
          <p:nvPr>
            <p:ph idx="1"/>
          </p:nvPr>
        </p:nvSpPr>
        <p:spPr/>
        <p:txBody>
          <a:bodyPr/>
          <a:lstStyle/>
          <a:p>
            <a:pPr algn="just"/>
            <a:r>
              <a:rPr lang="fr-FR" dirty="0" smtClean="0"/>
              <a:t>Périmètre du full services</a:t>
            </a:r>
          </a:p>
          <a:p>
            <a:pPr lvl="1" algn="just"/>
            <a:r>
              <a:rPr lang="fr-FR" dirty="0" smtClean="0"/>
              <a:t>Ce qui ne peut pas être proposé dans le cadre d’un full services par la profession</a:t>
            </a:r>
          </a:p>
          <a:p>
            <a:pPr algn="just"/>
            <a:endParaRPr lang="fr-FR" dirty="0" smtClean="0"/>
          </a:p>
          <a:p>
            <a:pPr algn="just"/>
            <a:r>
              <a:rPr lang="fr-FR" dirty="0" smtClean="0"/>
              <a:t>Déclinaison du full services</a:t>
            </a:r>
          </a:p>
          <a:p>
            <a:pPr lvl="1" algn="just"/>
            <a:r>
              <a:rPr lang="fr-FR" dirty="0" smtClean="0"/>
              <a:t>Ce qui peut être proposé dans le cadre d’un full services par la profession</a:t>
            </a:r>
            <a:endParaRPr lang="fr-FR" dirty="0"/>
          </a:p>
        </p:txBody>
      </p:sp>
    </p:spTree>
    <p:extLst>
      <p:ext uri="{BB962C8B-B14F-4D97-AF65-F5344CB8AC3E}">
        <p14:creationId xmlns:p14="http://schemas.microsoft.com/office/powerpoint/2010/main" val="3171737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fontScale="90000"/>
          </a:bodyPr>
          <a:lstStyle/>
          <a:p>
            <a:r>
              <a:rPr lang="fr-FR" dirty="0" smtClean="0"/>
              <a:t>Ce qui ne peut pas être proposé </a:t>
            </a:r>
            <a:br>
              <a:rPr lang="fr-FR" dirty="0" smtClean="0"/>
            </a:br>
            <a:r>
              <a:rPr lang="fr-FR" dirty="0" smtClean="0"/>
              <a:t>dans le cadre d’un full services par la profession</a:t>
            </a:r>
            <a:endParaRPr lang="fr-FR" dirty="0"/>
          </a:p>
        </p:txBody>
      </p:sp>
      <p:sp>
        <p:nvSpPr>
          <p:cNvPr id="3" name="Espace réservé du contenu 2"/>
          <p:cNvSpPr>
            <a:spLocks noGrp="1"/>
          </p:cNvSpPr>
          <p:nvPr>
            <p:ph idx="1"/>
          </p:nvPr>
        </p:nvSpPr>
        <p:spPr/>
        <p:txBody>
          <a:bodyPr/>
          <a:lstStyle/>
          <a:p>
            <a:pPr algn="just"/>
            <a:r>
              <a:rPr lang="fr-FR" dirty="0" smtClean="0"/>
              <a:t>Agent d’affaire</a:t>
            </a:r>
          </a:p>
          <a:p>
            <a:pPr lvl="1" algn="just"/>
            <a:r>
              <a:rPr lang="fr-FR" dirty="0" smtClean="0"/>
              <a:t>Activité habituelle et rémunérée de gérer les affaires d’autrui et de s’entremettre dans les transactions commerciales et foncières :</a:t>
            </a:r>
          </a:p>
          <a:p>
            <a:pPr lvl="2" algn="just"/>
            <a:r>
              <a:rPr lang="fr-FR" dirty="0" smtClean="0"/>
              <a:t>Agent sportif</a:t>
            </a:r>
          </a:p>
          <a:p>
            <a:pPr lvl="2" algn="just"/>
            <a:r>
              <a:rPr lang="fr-FR" dirty="0" smtClean="0"/>
              <a:t>Agent immobilier</a:t>
            </a:r>
          </a:p>
          <a:p>
            <a:pPr lvl="2" algn="just"/>
            <a:r>
              <a:rPr lang="fr-FR" dirty="0" smtClean="0"/>
              <a:t>Agent de voyages</a:t>
            </a:r>
          </a:p>
          <a:p>
            <a:pPr lvl="1" algn="just"/>
            <a:r>
              <a:rPr lang="fr-FR" dirty="0" smtClean="0"/>
              <a:t>Interdiction faite par l’ordonnance du 19 septembre 1945 </a:t>
            </a:r>
          </a:p>
          <a:p>
            <a:pPr lvl="1" algn="just"/>
            <a:r>
              <a:rPr lang="fr-FR" dirty="0" smtClean="0"/>
              <a:t>Qualité de commerçant incompatible avec l’expertise comptable </a:t>
            </a:r>
          </a:p>
          <a:p>
            <a:pPr algn="just"/>
            <a:endParaRPr lang="fr-FR" dirty="0" smtClean="0"/>
          </a:p>
        </p:txBody>
      </p:sp>
    </p:spTree>
    <p:extLst>
      <p:ext uri="{BB962C8B-B14F-4D97-AF65-F5344CB8AC3E}">
        <p14:creationId xmlns:p14="http://schemas.microsoft.com/office/powerpoint/2010/main" val="39067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fontScale="90000"/>
          </a:bodyPr>
          <a:lstStyle/>
          <a:p>
            <a:r>
              <a:rPr lang="fr-FR" dirty="0" smtClean="0"/>
              <a:t>Ce qui ne peut pas être proposé </a:t>
            </a:r>
            <a:br>
              <a:rPr lang="fr-FR" dirty="0" smtClean="0"/>
            </a:br>
            <a:r>
              <a:rPr lang="fr-FR" dirty="0" smtClean="0"/>
              <a:t>dans le cadre d’un full services par la profession</a:t>
            </a:r>
            <a:endParaRPr lang="fr-FR" dirty="0"/>
          </a:p>
        </p:txBody>
      </p:sp>
      <p:sp>
        <p:nvSpPr>
          <p:cNvPr id="3" name="Espace réservé du contenu 2"/>
          <p:cNvSpPr>
            <a:spLocks noGrp="1"/>
          </p:cNvSpPr>
          <p:nvPr>
            <p:ph idx="1"/>
          </p:nvPr>
        </p:nvSpPr>
        <p:spPr/>
        <p:txBody>
          <a:bodyPr/>
          <a:lstStyle/>
          <a:p>
            <a:pPr algn="just"/>
            <a:r>
              <a:rPr lang="fr-FR" dirty="0" smtClean="0"/>
              <a:t>Recouvrement de créance</a:t>
            </a:r>
          </a:p>
          <a:p>
            <a:pPr lvl="1" algn="just"/>
            <a:r>
              <a:rPr lang="fr-FR" dirty="0" smtClean="0"/>
              <a:t>Activité assimilable à de l’agence d’affaires</a:t>
            </a:r>
          </a:p>
          <a:p>
            <a:pPr lvl="1" algn="just"/>
            <a:r>
              <a:rPr lang="fr-FR" dirty="0" smtClean="0"/>
              <a:t>Interdit aux experts-comptables</a:t>
            </a:r>
          </a:p>
          <a:p>
            <a:pPr lvl="1" algn="just"/>
            <a:r>
              <a:rPr lang="fr-FR" dirty="0" smtClean="0"/>
              <a:t>Dès la mise en place du fonds de règlement, possibilité de relancer  les débiteurs des clients au nom de ces derniers, en prévoyant un encaissement des sommes dans les comptes du fonds de règlement dédié, avant restitution au client</a:t>
            </a:r>
          </a:p>
          <a:p>
            <a:pPr lvl="2" algn="just"/>
            <a:r>
              <a:rPr lang="fr-FR" dirty="0" smtClean="0"/>
              <a:t>Cette prestation ne sera pas du recouvrement de créances mais de la gestion des créances et des dettes du client</a:t>
            </a:r>
          </a:p>
        </p:txBody>
      </p:sp>
    </p:spTree>
    <p:extLst>
      <p:ext uri="{BB962C8B-B14F-4D97-AF65-F5344CB8AC3E}">
        <p14:creationId xmlns:p14="http://schemas.microsoft.com/office/powerpoint/2010/main" val="18137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fontScale="90000"/>
          </a:bodyPr>
          <a:lstStyle/>
          <a:p>
            <a:r>
              <a:rPr lang="fr-FR" dirty="0" smtClean="0"/>
              <a:t>Ce qui ne peut pas être proposé </a:t>
            </a:r>
            <a:br>
              <a:rPr lang="fr-FR" dirty="0" smtClean="0"/>
            </a:br>
            <a:r>
              <a:rPr lang="fr-FR" dirty="0" smtClean="0"/>
              <a:t>dans le cadre d’un full services par la profession</a:t>
            </a:r>
            <a:endParaRPr lang="fr-FR" dirty="0"/>
          </a:p>
        </p:txBody>
      </p:sp>
      <p:sp>
        <p:nvSpPr>
          <p:cNvPr id="3" name="Espace réservé du contenu 2"/>
          <p:cNvSpPr>
            <a:spLocks noGrp="1"/>
          </p:cNvSpPr>
          <p:nvPr>
            <p:ph idx="1"/>
          </p:nvPr>
        </p:nvSpPr>
        <p:spPr/>
        <p:txBody>
          <a:bodyPr/>
          <a:lstStyle/>
          <a:p>
            <a:pPr algn="just"/>
            <a:r>
              <a:rPr lang="fr-FR" dirty="0" smtClean="0"/>
              <a:t>Portage salarial</a:t>
            </a:r>
          </a:p>
          <a:p>
            <a:pPr lvl="1" algn="just"/>
            <a:r>
              <a:rPr lang="fr-FR" dirty="0" smtClean="0"/>
              <a:t>Un expert-comptable ne peut pas être un « salarié porté » </a:t>
            </a:r>
          </a:p>
          <a:p>
            <a:pPr lvl="1" algn="just"/>
            <a:r>
              <a:rPr lang="fr-FR" dirty="0" smtClean="0"/>
              <a:t>Un expert-comptable ne peut pas effectuer cette activité au sein d’une structure inscrite à l’Ordre</a:t>
            </a:r>
          </a:p>
          <a:p>
            <a:pPr lvl="2" algn="just"/>
            <a:r>
              <a:rPr lang="fr-FR" dirty="0" smtClean="0"/>
              <a:t>L’activité d’une société de portage devant être exclusivement le portage salarial</a:t>
            </a:r>
            <a:endParaRPr lang="fr-FR" dirty="0"/>
          </a:p>
        </p:txBody>
      </p:sp>
    </p:spTree>
    <p:extLst>
      <p:ext uri="{BB962C8B-B14F-4D97-AF65-F5344CB8AC3E}">
        <p14:creationId xmlns:p14="http://schemas.microsoft.com/office/powerpoint/2010/main" val="25600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fontScale="90000"/>
          </a:bodyPr>
          <a:lstStyle/>
          <a:p>
            <a:r>
              <a:rPr lang="fr-FR" dirty="0" smtClean="0"/>
              <a:t>Ce qui ne peut pas être proposé </a:t>
            </a:r>
            <a:br>
              <a:rPr lang="fr-FR" dirty="0" smtClean="0"/>
            </a:br>
            <a:r>
              <a:rPr lang="fr-FR" dirty="0" smtClean="0"/>
              <a:t>dans le cadre d’un full services par la profession</a:t>
            </a:r>
            <a:endParaRPr lang="fr-FR" dirty="0"/>
          </a:p>
        </p:txBody>
      </p:sp>
      <p:sp>
        <p:nvSpPr>
          <p:cNvPr id="3" name="Espace réservé du contenu 2"/>
          <p:cNvSpPr>
            <a:spLocks noGrp="1"/>
          </p:cNvSpPr>
          <p:nvPr>
            <p:ph idx="1"/>
          </p:nvPr>
        </p:nvSpPr>
        <p:spPr/>
        <p:txBody>
          <a:bodyPr/>
          <a:lstStyle/>
          <a:p>
            <a:pPr algn="just"/>
            <a:r>
              <a:rPr lang="fr-FR" dirty="0" smtClean="0"/>
              <a:t>Intermédiaire en assurance : 4 métiers (</a:t>
            </a:r>
            <a:r>
              <a:rPr lang="fr-FR" dirty="0" err="1" smtClean="0"/>
              <a:t>Orias</a:t>
            </a:r>
            <a:r>
              <a:rPr lang="fr-FR" dirty="0" smtClean="0"/>
              <a:t>)</a:t>
            </a:r>
          </a:p>
          <a:p>
            <a:pPr lvl="1" algn="just"/>
            <a:r>
              <a:rPr lang="fr-FR" dirty="0" smtClean="0"/>
              <a:t>Courtier d’assurance ou de réassurance = commerçant</a:t>
            </a:r>
          </a:p>
          <a:p>
            <a:pPr lvl="2" algn="just"/>
            <a:r>
              <a:rPr lang="fr-FR" dirty="0" smtClean="0"/>
              <a:t>Interdit aux experts-comptables </a:t>
            </a:r>
          </a:p>
          <a:p>
            <a:pPr lvl="1" algn="just"/>
            <a:r>
              <a:rPr lang="fr-FR" dirty="0"/>
              <a:t>A</a:t>
            </a:r>
            <a:r>
              <a:rPr lang="fr-FR" dirty="0" smtClean="0"/>
              <a:t>gent général d’assurance </a:t>
            </a:r>
          </a:p>
          <a:p>
            <a:pPr lvl="2" algn="just"/>
            <a:r>
              <a:rPr lang="fr-FR" dirty="0" smtClean="0"/>
              <a:t>Interdit aux experts-comptables afin de respecter le principe d’indépendance</a:t>
            </a:r>
          </a:p>
          <a:p>
            <a:pPr lvl="1" algn="just"/>
            <a:r>
              <a:rPr lang="fr-FR" dirty="0"/>
              <a:t>M</a:t>
            </a:r>
            <a:r>
              <a:rPr lang="fr-FR" dirty="0" smtClean="0"/>
              <a:t>andataire des entreprises d’assurance </a:t>
            </a:r>
          </a:p>
          <a:p>
            <a:pPr lvl="2" algn="just"/>
            <a:r>
              <a:rPr lang="fr-FR" dirty="0" smtClean="0"/>
              <a:t>Interdit aux experts-comptables afin de respecter le principe d’indépendance</a:t>
            </a:r>
          </a:p>
          <a:p>
            <a:pPr lvl="1" algn="just"/>
            <a:r>
              <a:rPr lang="fr-FR" dirty="0"/>
              <a:t>M</a:t>
            </a:r>
            <a:r>
              <a:rPr lang="fr-FR" dirty="0" smtClean="0"/>
              <a:t>andataire d’intermédiaire d’assurance = encaissement de cotisations et remise de fonds</a:t>
            </a:r>
          </a:p>
          <a:p>
            <a:pPr lvl="2" algn="just"/>
            <a:r>
              <a:rPr lang="fr-FR" dirty="0" smtClean="0"/>
              <a:t>Autorisé aux experts comptables </a:t>
            </a:r>
          </a:p>
          <a:p>
            <a:pPr lvl="2" algn="just"/>
            <a:r>
              <a:rPr lang="fr-FR" dirty="0" smtClean="0"/>
              <a:t>Quand NP activités commerciales et décret sur le fonds de règlement disponibles</a:t>
            </a:r>
          </a:p>
        </p:txBody>
      </p:sp>
    </p:spTree>
    <p:extLst>
      <p:ext uri="{BB962C8B-B14F-4D97-AF65-F5344CB8AC3E}">
        <p14:creationId xmlns:p14="http://schemas.microsoft.com/office/powerpoint/2010/main" val="14915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fontScale="90000"/>
          </a:bodyPr>
          <a:lstStyle/>
          <a:p>
            <a:r>
              <a:rPr lang="fr-FR" dirty="0" smtClean="0"/>
              <a:t>Ce qui ne peut pas être proposé dans le cadre </a:t>
            </a:r>
            <a:br>
              <a:rPr lang="fr-FR" dirty="0" smtClean="0"/>
            </a:br>
            <a:r>
              <a:rPr lang="fr-FR" dirty="0" smtClean="0"/>
              <a:t>d’un full services par la profession : en résumé</a:t>
            </a:r>
            <a:endParaRPr lang="fr-FR" dirty="0"/>
          </a:p>
        </p:txBody>
      </p:sp>
      <p:sp>
        <p:nvSpPr>
          <p:cNvPr id="3" name="Espace réservé du contenu 2"/>
          <p:cNvSpPr>
            <a:spLocks noGrp="1"/>
          </p:cNvSpPr>
          <p:nvPr>
            <p:ph idx="1"/>
          </p:nvPr>
        </p:nvSpPr>
        <p:spPr/>
        <p:txBody>
          <a:bodyPr/>
          <a:lstStyle/>
          <a:p>
            <a:r>
              <a:rPr lang="fr-FR" dirty="0" smtClean="0"/>
              <a:t>Agent d’affaire</a:t>
            </a:r>
          </a:p>
          <a:p>
            <a:r>
              <a:rPr lang="fr-FR" dirty="0" smtClean="0"/>
              <a:t>Recouvrement de créances</a:t>
            </a:r>
          </a:p>
          <a:p>
            <a:r>
              <a:rPr lang="fr-FR" dirty="0" smtClean="0"/>
              <a:t>Portage salarial</a:t>
            </a:r>
          </a:p>
          <a:p>
            <a:r>
              <a:rPr lang="fr-FR" dirty="0" smtClean="0"/>
              <a:t>Répondant fiscal</a:t>
            </a:r>
          </a:p>
          <a:p>
            <a:r>
              <a:rPr lang="fr-FR" dirty="0" smtClean="0"/>
              <a:t>Intermédiaire en assurance</a:t>
            </a:r>
          </a:p>
          <a:p>
            <a:pPr lvl="1"/>
            <a:r>
              <a:rPr lang="fr-FR" dirty="0" smtClean="0"/>
              <a:t>Courtage d’assurance ou de réassurance</a:t>
            </a:r>
          </a:p>
          <a:p>
            <a:pPr lvl="1"/>
            <a:r>
              <a:rPr lang="fr-FR" dirty="0" smtClean="0"/>
              <a:t>Agent général d’assurance </a:t>
            </a:r>
          </a:p>
          <a:p>
            <a:pPr lvl="1"/>
            <a:r>
              <a:rPr lang="fr-FR" dirty="0" smtClean="0"/>
              <a:t>Mandataire des entreprises d’assurance</a:t>
            </a:r>
          </a:p>
        </p:txBody>
      </p:sp>
    </p:spTree>
    <p:extLst>
      <p:ext uri="{BB962C8B-B14F-4D97-AF65-F5344CB8AC3E}">
        <p14:creationId xmlns:p14="http://schemas.microsoft.com/office/powerpoint/2010/main" val="19655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normAutofit fontScale="90000"/>
          </a:bodyPr>
          <a:lstStyle/>
          <a:p>
            <a:r>
              <a:rPr lang="fr-FR" dirty="0" smtClean="0"/>
              <a:t>L’activité traditionnelle en expertise comptable : déjà du full service !</a:t>
            </a:r>
            <a:endParaRPr lang="fr-FR" dirty="0"/>
          </a:p>
        </p:txBody>
      </p:sp>
      <p:sp>
        <p:nvSpPr>
          <p:cNvPr id="3" name="Espace réservé du contenu 2"/>
          <p:cNvSpPr>
            <a:spLocks noGrp="1"/>
          </p:cNvSpPr>
          <p:nvPr>
            <p:ph idx="1"/>
          </p:nvPr>
        </p:nvSpPr>
        <p:spPr/>
        <p:txBody>
          <a:bodyPr/>
          <a:lstStyle/>
          <a:p>
            <a:r>
              <a:rPr lang="fr-FR" smtClean="0"/>
              <a:t>Prérogative d’exercice</a:t>
            </a:r>
          </a:p>
          <a:p>
            <a:pPr lvl="1"/>
            <a:r>
              <a:rPr lang="fr-FR" smtClean="0"/>
              <a:t>Comptabilité</a:t>
            </a:r>
          </a:p>
          <a:p>
            <a:endParaRPr lang="fr-FR" smtClean="0"/>
          </a:p>
          <a:p>
            <a:r>
              <a:rPr lang="fr-FR" smtClean="0"/>
              <a:t>Missions complémentaires</a:t>
            </a:r>
          </a:p>
          <a:p>
            <a:pPr lvl="1"/>
            <a:r>
              <a:rPr lang="fr-FR" smtClean="0"/>
              <a:t>Fiscal</a:t>
            </a:r>
          </a:p>
          <a:p>
            <a:pPr lvl="1"/>
            <a:r>
              <a:rPr lang="fr-FR" smtClean="0"/>
              <a:t>Social</a:t>
            </a:r>
          </a:p>
          <a:p>
            <a:pPr lvl="1"/>
            <a:r>
              <a:rPr lang="fr-FR" smtClean="0"/>
              <a:t>Juridique</a:t>
            </a:r>
          </a:p>
          <a:p>
            <a:pPr lvl="1"/>
            <a:r>
              <a:rPr lang="fr-FR" smtClean="0"/>
              <a:t>Gestion</a:t>
            </a:r>
          </a:p>
          <a:p>
            <a:pPr lvl="1"/>
            <a:r>
              <a:rPr lang="fr-FR" smtClean="0"/>
              <a:t>Conseils</a:t>
            </a:r>
          </a:p>
          <a:p>
            <a:pPr lvl="1"/>
            <a:r>
              <a:rPr lang="fr-FR" smtClean="0"/>
              <a:t>…</a:t>
            </a:r>
          </a:p>
          <a:p>
            <a:pPr lvl="1"/>
            <a:endParaRPr lang="fr-FR" dirty="0"/>
          </a:p>
        </p:txBody>
      </p:sp>
    </p:spTree>
    <p:extLst>
      <p:ext uri="{BB962C8B-B14F-4D97-AF65-F5344CB8AC3E}">
        <p14:creationId xmlns:p14="http://schemas.microsoft.com/office/powerpoint/2010/main" val="1239757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nvPr>
        </p:nvSpPr>
        <p:spPr/>
        <p:txBody>
          <a:bodyPr/>
          <a:lstStyle/>
          <a:p>
            <a:r>
              <a:rPr lang="fr-FR" smtClean="0"/>
              <a:t>Le full services comment faire ?</a:t>
            </a:r>
            <a:endParaRPr lang="fr-FR" dirty="0"/>
          </a:p>
        </p:txBody>
      </p:sp>
      <p:sp>
        <p:nvSpPr>
          <p:cNvPr id="2" name="Titre 1"/>
          <p:cNvSpPr>
            <a:spLocks noGrp="1"/>
          </p:cNvSpPr>
          <p:nvPr>
            <p:ph type="title"/>
          </p:nvPr>
        </p:nvSpPr>
        <p:spPr/>
        <p:txBody>
          <a:bodyPr/>
          <a:lstStyle/>
          <a:p>
            <a:r>
              <a:rPr lang="fr-FR" smtClean="0"/>
              <a:t>Séquence 4</a:t>
            </a:r>
            <a:endParaRPr lang="fr-FR" dirty="0"/>
          </a:p>
        </p:txBody>
      </p:sp>
    </p:spTree>
    <p:extLst>
      <p:ext uri="{BB962C8B-B14F-4D97-AF65-F5344CB8AC3E}">
        <p14:creationId xmlns:p14="http://schemas.microsoft.com/office/powerpoint/2010/main" val="398473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L'offre de full services proposée par un cabinet est prévue dans les textes professionnels</a:t>
            </a:r>
          </a:p>
          <a:p>
            <a:pPr lvl="1" algn="just">
              <a:buFont typeface="Wingdings" panose="05000000000000000000" pitchFamily="2" charset="2"/>
              <a:buChar char="q"/>
            </a:pPr>
            <a:r>
              <a:rPr lang="fr-FR" dirty="0" smtClean="0"/>
              <a:t>Vrai</a:t>
            </a:r>
          </a:p>
          <a:p>
            <a:pPr lvl="1" algn="just">
              <a:buFont typeface="Wingdings" panose="05000000000000000000" pitchFamily="2" charset="2"/>
              <a:buChar char="q"/>
            </a:pPr>
            <a:r>
              <a:rPr lang="fr-FR" dirty="0" smtClean="0"/>
              <a:t>Faux </a:t>
            </a:r>
          </a:p>
        </p:txBody>
      </p:sp>
      <p:pic>
        <p:nvPicPr>
          <p:cNvPr id="1026"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617738"/>
            <a:ext cx="36009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Comment faire ?</a:t>
            </a:r>
            <a:endParaRPr lang="fr-FR" dirty="0"/>
          </a:p>
        </p:txBody>
      </p:sp>
      <p:sp>
        <p:nvSpPr>
          <p:cNvPr id="3" name="Espace réservé du contenu 2"/>
          <p:cNvSpPr>
            <a:spLocks noGrp="1"/>
          </p:cNvSpPr>
          <p:nvPr>
            <p:ph idx="1"/>
          </p:nvPr>
        </p:nvSpPr>
        <p:spPr/>
        <p:txBody>
          <a:bodyPr/>
          <a:lstStyle/>
          <a:p>
            <a:pPr algn="just"/>
            <a:r>
              <a:rPr lang="fr-FR" smtClean="0"/>
              <a:t>Pour bien réaliser une mission type « full services »</a:t>
            </a:r>
          </a:p>
          <a:p>
            <a:pPr lvl="1" algn="just"/>
            <a:r>
              <a:rPr lang="fr-FR" smtClean="0"/>
              <a:t>Savoir bien identifier les besoins du client</a:t>
            </a:r>
          </a:p>
          <a:p>
            <a:pPr lvl="1" algn="just"/>
            <a:r>
              <a:rPr lang="fr-FR" smtClean="0"/>
              <a:t>S’entourer des compétences internes et/ou externes sachant qualifier et quantifier la réponse au besoin</a:t>
            </a:r>
          </a:p>
          <a:p>
            <a:pPr lvl="1" algn="just"/>
            <a:r>
              <a:rPr lang="fr-FR" smtClean="0"/>
              <a:t>Structurer l’offre</a:t>
            </a:r>
          </a:p>
          <a:p>
            <a:pPr lvl="1" algn="just"/>
            <a:r>
              <a:rPr lang="fr-FR" smtClean="0"/>
              <a:t>Participer à l’élaboration, la discussion et la réalisation du contrat</a:t>
            </a:r>
            <a:endParaRPr lang="fr-FR" dirty="0"/>
          </a:p>
        </p:txBody>
      </p:sp>
    </p:spTree>
    <p:extLst>
      <p:ext uri="{BB962C8B-B14F-4D97-AF65-F5344CB8AC3E}">
        <p14:creationId xmlns:p14="http://schemas.microsoft.com/office/powerpoint/2010/main" val="2422705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 principe : penser client</a:t>
            </a:r>
            <a:endParaRPr lang="fr-FR" dirty="0"/>
          </a:p>
        </p:txBody>
      </p:sp>
      <p:sp>
        <p:nvSpPr>
          <p:cNvPr id="3" name="Espace réservé du contenu 2"/>
          <p:cNvSpPr>
            <a:spLocks noGrp="1"/>
          </p:cNvSpPr>
          <p:nvPr>
            <p:ph idx="1"/>
          </p:nvPr>
        </p:nvSpPr>
        <p:spPr/>
        <p:txBody>
          <a:bodyPr/>
          <a:lstStyle/>
          <a:p>
            <a:pPr lvl="0" algn="just"/>
            <a:r>
              <a:rPr lang="fr-FR" smtClean="0"/>
              <a:t>La valeur apportée par un produit/service n’est pas intrinsèque à ce produit/service</a:t>
            </a:r>
          </a:p>
          <a:p>
            <a:pPr lvl="1" algn="just"/>
            <a:r>
              <a:rPr lang="fr-FR" smtClean="0"/>
              <a:t>Elle est liée au client et à son besoin du moment</a:t>
            </a:r>
          </a:p>
          <a:p>
            <a:pPr lvl="0" algn="just"/>
            <a:r>
              <a:rPr lang="fr-FR" smtClean="0"/>
              <a:t>Le client n’est pas prêt à payer pour un service auquel il n’attache aucun intérêt </a:t>
            </a:r>
          </a:p>
          <a:p>
            <a:pPr lvl="1" algn="just"/>
            <a:r>
              <a:rPr lang="fr-FR" smtClean="0"/>
              <a:t>Un service « sans valeur » à ses yeux</a:t>
            </a:r>
          </a:p>
          <a:p>
            <a:pPr lvl="0" algn="just"/>
            <a:r>
              <a:rPr lang="fr-FR" smtClean="0"/>
              <a:t>Il est très difficile (impossible ?) d’identifier la valeur attendue par le client sans y passer du temps </a:t>
            </a:r>
          </a:p>
          <a:p>
            <a:pPr algn="just"/>
            <a:r>
              <a:rPr lang="fr-FR" smtClean="0"/>
              <a:t>Il faut cesser de préjuger des besoins des clients</a:t>
            </a:r>
          </a:p>
          <a:p>
            <a:pPr lvl="1" algn="just"/>
            <a:r>
              <a:rPr lang="fr-FR" smtClean="0"/>
              <a:t>Seul le client sait ce qu’il attend de la prestation</a:t>
            </a:r>
            <a:endParaRPr lang="fr-FR" dirty="0"/>
          </a:p>
        </p:txBody>
      </p:sp>
    </p:spTree>
    <p:extLst>
      <p:ext uri="{BB962C8B-B14F-4D97-AF65-F5344CB8AC3E}">
        <p14:creationId xmlns:p14="http://schemas.microsoft.com/office/powerpoint/2010/main" val="326231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principe : penser client</a:t>
            </a:r>
            <a:endParaRPr lang="fr-FR" dirty="0"/>
          </a:p>
        </p:txBody>
      </p:sp>
      <p:sp>
        <p:nvSpPr>
          <p:cNvPr id="3" name="Espace réservé du contenu 2"/>
          <p:cNvSpPr>
            <a:spLocks noGrp="1"/>
          </p:cNvSpPr>
          <p:nvPr>
            <p:ph idx="1"/>
          </p:nvPr>
        </p:nvSpPr>
        <p:spPr/>
        <p:txBody>
          <a:bodyPr/>
          <a:lstStyle/>
          <a:p>
            <a:r>
              <a:rPr lang="fr-FR" dirty="0" smtClean="0"/>
              <a:t>Pour une offre adaptée</a:t>
            </a:r>
          </a:p>
          <a:p>
            <a:pPr lvl="1"/>
            <a:r>
              <a:rPr lang="fr-FR" dirty="0" smtClean="0"/>
              <a:t>En accord avec les attentes du client</a:t>
            </a:r>
          </a:p>
          <a:p>
            <a:endParaRPr lang="fr-FR" dirty="0" smtClean="0"/>
          </a:p>
          <a:p>
            <a:r>
              <a:rPr lang="fr-FR" dirty="0" smtClean="0"/>
              <a:t>Pour une production adaptée</a:t>
            </a:r>
          </a:p>
          <a:p>
            <a:pPr lvl="1"/>
            <a:r>
              <a:rPr lang="fr-FR" dirty="0" smtClean="0"/>
              <a:t>En accord avec les promesses</a:t>
            </a:r>
          </a:p>
          <a:p>
            <a:endParaRPr lang="fr-FR" dirty="0" smtClean="0"/>
          </a:p>
          <a:p>
            <a:r>
              <a:rPr lang="fr-FR" dirty="0" smtClean="0"/>
              <a:t>Suppose d’aller chercher les attentes du client : être à son écoute</a:t>
            </a:r>
            <a:endParaRPr lang="fr-FR" dirty="0"/>
          </a:p>
        </p:txBody>
      </p:sp>
    </p:spTree>
    <p:extLst>
      <p:ext uri="{BB962C8B-B14F-4D97-AF65-F5344CB8AC3E}">
        <p14:creationId xmlns:p14="http://schemas.microsoft.com/office/powerpoint/2010/main" val="693347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Repenser l’offre</a:t>
            </a:r>
            <a:endParaRPr lang="fr-FR" dirty="0"/>
          </a:p>
        </p:txBody>
      </p:sp>
      <p:sp>
        <p:nvSpPr>
          <p:cNvPr id="6" name="Espace réservé du contenu 2"/>
          <p:cNvSpPr>
            <a:spLocks noGrp="1"/>
          </p:cNvSpPr>
          <p:nvPr>
            <p:ph idx="1"/>
          </p:nvPr>
        </p:nvSpPr>
        <p:spPr/>
        <p:txBody>
          <a:bodyPr/>
          <a:lstStyle/>
          <a:p>
            <a:pPr algn="just"/>
            <a:r>
              <a:rPr lang="fr-FR" dirty="0" smtClean="0"/>
              <a:t>Etablir une liste la plus exhaustive possible des différents travaux réalisés</a:t>
            </a:r>
          </a:p>
          <a:p>
            <a:pPr algn="just"/>
            <a:r>
              <a:rPr lang="fr-FR" dirty="0" smtClean="0"/>
              <a:t>Concevoir les offres</a:t>
            </a:r>
          </a:p>
          <a:p>
            <a:pPr lvl="1" algn="just"/>
            <a:r>
              <a:rPr lang="fr-FR" dirty="0" smtClean="0"/>
              <a:t>Découpage élémentaire</a:t>
            </a:r>
          </a:p>
          <a:p>
            <a:pPr lvl="1" algn="just"/>
            <a:r>
              <a:rPr lang="fr-FR" dirty="0" smtClean="0"/>
              <a:t>Formalisation d’une gamme</a:t>
            </a:r>
          </a:p>
          <a:p>
            <a:pPr lvl="2" algn="just"/>
            <a:r>
              <a:rPr lang="fr-FR" dirty="0" smtClean="0"/>
              <a:t>Tenir compte des besoins implicites ou explicites des clients</a:t>
            </a:r>
          </a:p>
          <a:p>
            <a:pPr lvl="2" algn="just"/>
            <a:endParaRPr lang="fr-FR" dirty="0" smtClean="0"/>
          </a:p>
          <a:p>
            <a:pPr lvl="2" algn="just"/>
            <a:endParaRPr lang="fr-FR" dirty="0" smtClean="0"/>
          </a:p>
          <a:p>
            <a:pPr lvl="2" algn="just"/>
            <a:endParaRPr lang="fr-FR" dirty="0" smtClean="0"/>
          </a:p>
          <a:p>
            <a:pPr lvl="2" algn="just"/>
            <a:endParaRPr lang="fr-FR" dirty="0" smtClean="0"/>
          </a:p>
          <a:p>
            <a:pPr lvl="2" algn="just"/>
            <a:endParaRPr lang="fr-FR" dirty="0" smtClean="0"/>
          </a:p>
          <a:p>
            <a:pPr lvl="2" algn="just"/>
            <a:endParaRPr lang="fr-FR" dirty="0"/>
          </a:p>
        </p:txBody>
      </p:sp>
    </p:spTree>
    <p:extLst>
      <p:ext uri="{BB962C8B-B14F-4D97-AF65-F5344CB8AC3E}">
        <p14:creationId xmlns:p14="http://schemas.microsoft.com/office/powerpoint/2010/main" val="3136920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Repenser l’offre</a:t>
            </a:r>
            <a:endParaRPr lang="fr-FR" dirty="0"/>
          </a:p>
        </p:txBody>
      </p:sp>
      <p:sp>
        <p:nvSpPr>
          <p:cNvPr id="6" name="Espace réservé du contenu 2"/>
          <p:cNvSpPr>
            <a:spLocks noGrp="1"/>
          </p:cNvSpPr>
          <p:nvPr>
            <p:ph idx="1"/>
          </p:nvPr>
        </p:nvSpPr>
        <p:spPr/>
        <p:txBody>
          <a:bodyPr/>
          <a:lstStyle/>
          <a:p>
            <a:r>
              <a:rPr lang="fr-FR" smtClean="0"/>
              <a:t>Détermination des « packages »</a:t>
            </a:r>
          </a:p>
          <a:p>
            <a:pPr lvl="1"/>
            <a:r>
              <a:rPr lang="fr-FR" smtClean="0"/>
              <a:t>Avantages clients</a:t>
            </a:r>
          </a:p>
          <a:p>
            <a:pPr lvl="1"/>
            <a:r>
              <a:rPr lang="fr-FR" smtClean="0"/>
              <a:t>Contenu technique de la prestation</a:t>
            </a:r>
          </a:p>
          <a:p>
            <a:pPr lvl="1"/>
            <a:r>
              <a:rPr lang="fr-FR" smtClean="0"/>
              <a:t>Conditions de la prestation</a:t>
            </a:r>
          </a:p>
          <a:p>
            <a:pPr lvl="2"/>
            <a:r>
              <a:rPr lang="fr-FR" smtClean="0"/>
              <a:t>Qui fait quoi</a:t>
            </a:r>
          </a:p>
          <a:p>
            <a:pPr lvl="1"/>
            <a:r>
              <a:rPr lang="fr-FR" smtClean="0"/>
              <a:t>Savoir-faire du cabinet</a:t>
            </a:r>
          </a:p>
          <a:p>
            <a:pPr lvl="1"/>
            <a:r>
              <a:rPr lang="fr-FR" smtClean="0"/>
              <a:t>Tarif</a:t>
            </a:r>
            <a:endParaRPr lang="fr-FR" dirty="0" smtClean="0"/>
          </a:p>
        </p:txBody>
      </p:sp>
    </p:spTree>
    <p:extLst>
      <p:ext uri="{BB962C8B-B14F-4D97-AF65-F5344CB8AC3E}">
        <p14:creationId xmlns:p14="http://schemas.microsoft.com/office/powerpoint/2010/main" val="2457042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smtClean="0"/>
              <a:t>En conclusion, comment faire pour construire son offre ?</a:t>
            </a:r>
            <a:endParaRPr lang="fr-FR" dirty="0"/>
          </a:p>
        </p:txBody>
      </p:sp>
      <p:sp>
        <p:nvSpPr>
          <p:cNvPr id="4" name="Espace réservé du contenu 3"/>
          <p:cNvSpPr>
            <a:spLocks noGrp="1"/>
          </p:cNvSpPr>
          <p:nvPr>
            <p:ph idx="1"/>
          </p:nvPr>
        </p:nvSpPr>
        <p:spPr/>
        <p:txBody>
          <a:bodyPr/>
          <a:lstStyle/>
          <a:p>
            <a:pPr algn="just"/>
            <a:r>
              <a:rPr lang="fr-FR" dirty="0" smtClean="0"/>
              <a:t>Se poser des questions : </a:t>
            </a:r>
          </a:p>
          <a:p>
            <a:pPr lvl="1" algn="just"/>
            <a:r>
              <a:rPr lang="fr-FR" dirty="0" smtClean="0"/>
              <a:t>Que veut (vraiment) mon client ?</a:t>
            </a:r>
          </a:p>
          <a:p>
            <a:pPr lvl="1" algn="just"/>
            <a:r>
              <a:rPr lang="fr-FR" dirty="0" smtClean="0"/>
              <a:t>Est-il vraiment indispensable de passer soi-même ses écritures pour connaître son client ?</a:t>
            </a:r>
          </a:p>
          <a:p>
            <a:pPr algn="just"/>
            <a:r>
              <a:rPr lang="fr-FR" dirty="0" smtClean="0"/>
              <a:t>Analyser en profondeur sa chaîne de valeur et ses </a:t>
            </a:r>
            <a:r>
              <a:rPr lang="fr-FR" dirty="0" err="1" smtClean="0"/>
              <a:t>process</a:t>
            </a:r>
            <a:r>
              <a:rPr lang="fr-FR" dirty="0" smtClean="0"/>
              <a:t> de production :</a:t>
            </a:r>
          </a:p>
          <a:p>
            <a:pPr lvl="1" algn="just"/>
            <a:r>
              <a:rPr lang="fr-FR" dirty="0" smtClean="0"/>
              <a:t>Les faire évoluer</a:t>
            </a:r>
          </a:p>
          <a:p>
            <a:pPr lvl="1" algn="just"/>
            <a:r>
              <a:rPr lang="fr-FR" dirty="0" smtClean="0"/>
              <a:t>Investir</a:t>
            </a:r>
          </a:p>
          <a:p>
            <a:pPr algn="just"/>
            <a:r>
              <a:rPr lang="fr-FR" dirty="0" smtClean="0"/>
              <a:t>Renoncer à l’idée que l’offre va séduire TOUS les clients :</a:t>
            </a:r>
          </a:p>
          <a:p>
            <a:pPr lvl="1" algn="just"/>
            <a:r>
              <a:rPr lang="fr-FR" dirty="0" smtClean="0"/>
              <a:t>La segmentation de la clientèle est incontournable</a:t>
            </a:r>
          </a:p>
          <a:p>
            <a:pPr lvl="1" algn="just"/>
            <a:r>
              <a:rPr lang="fr-FR" dirty="0" smtClean="0"/>
              <a:t>Le client moyen n’existe pas</a:t>
            </a:r>
            <a:endParaRPr lang="fr-FR" dirty="0"/>
          </a:p>
        </p:txBody>
      </p:sp>
    </p:spTree>
    <p:extLst>
      <p:ext uri="{BB962C8B-B14F-4D97-AF65-F5344CB8AC3E}">
        <p14:creationId xmlns:p14="http://schemas.microsoft.com/office/powerpoint/2010/main" val="256085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28"/>
          <p:cNvSpPr>
            <a:spLocks noGrp="1"/>
          </p:cNvSpPr>
          <p:nvPr>
            <p:ph type="title"/>
          </p:nvPr>
        </p:nvSpPr>
        <p:spPr/>
        <p:txBody>
          <a:bodyPr/>
          <a:lstStyle/>
          <a:p>
            <a:r>
              <a:rPr lang="fr-FR" smtClean="0"/>
              <a:t>Dans quelle structure faire du full services ?</a:t>
            </a:r>
            <a:endParaRPr lang="fr-FR" dirty="0"/>
          </a:p>
        </p:txBody>
      </p:sp>
      <p:sp>
        <p:nvSpPr>
          <p:cNvPr id="3" name="Espace réservé du contenu 2"/>
          <p:cNvSpPr>
            <a:spLocks noGrp="1"/>
          </p:cNvSpPr>
          <p:nvPr>
            <p:ph idx="1"/>
          </p:nvPr>
        </p:nvSpPr>
        <p:spPr/>
        <p:txBody>
          <a:bodyPr/>
          <a:lstStyle/>
          <a:p>
            <a:r>
              <a:rPr lang="fr-FR" smtClean="0"/>
              <a:t>Au sein du cabinet</a:t>
            </a:r>
          </a:p>
          <a:p>
            <a:pPr lvl="1"/>
            <a:r>
              <a:rPr lang="fr-FR" smtClean="0"/>
              <a:t>Respect des textes professionnels</a:t>
            </a:r>
          </a:p>
          <a:p>
            <a:pPr lvl="1"/>
            <a:r>
              <a:rPr lang="fr-FR" smtClean="0"/>
              <a:t>Respect de textes spécifiques suivant l’activité envisagée</a:t>
            </a:r>
          </a:p>
          <a:p>
            <a:endParaRPr lang="fr-FR" smtClean="0"/>
          </a:p>
          <a:p>
            <a:r>
              <a:rPr lang="fr-FR" smtClean="0"/>
              <a:t>Dans une structure dédiée non inscrite à l’OEC</a:t>
            </a:r>
          </a:p>
          <a:p>
            <a:pPr lvl="1"/>
            <a:r>
              <a:rPr lang="fr-FR" smtClean="0"/>
              <a:t>Respect de textes spécifiques suivant l’activité envisagée</a:t>
            </a:r>
            <a:endParaRPr lang="fr-FR" dirty="0"/>
          </a:p>
        </p:txBody>
      </p:sp>
    </p:spTree>
    <p:extLst>
      <p:ext uri="{BB962C8B-B14F-4D97-AF65-F5344CB8AC3E}">
        <p14:creationId xmlns:p14="http://schemas.microsoft.com/office/powerpoint/2010/main" val="41629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Réglementations spécifiques : domiciliation</a:t>
            </a:r>
            <a:endParaRPr lang="fr-FR" dirty="0"/>
          </a:p>
        </p:txBody>
      </p:sp>
      <p:sp>
        <p:nvSpPr>
          <p:cNvPr id="4" name="Espace réservé du contenu 3"/>
          <p:cNvSpPr>
            <a:spLocks noGrp="1"/>
          </p:cNvSpPr>
          <p:nvPr>
            <p:ph idx="1"/>
          </p:nvPr>
        </p:nvSpPr>
        <p:spPr/>
        <p:txBody>
          <a:bodyPr/>
          <a:lstStyle/>
          <a:p>
            <a:pPr algn="just"/>
            <a:r>
              <a:rPr lang="fr-FR" smtClean="0"/>
              <a:t>Conditions</a:t>
            </a:r>
          </a:p>
          <a:p>
            <a:pPr lvl="1" algn="just"/>
            <a:r>
              <a:rPr lang="fr-FR" smtClean="0"/>
              <a:t>Obtention d’un agrément préfectoral</a:t>
            </a:r>
          </a:p>
          <a:p>
            <a:pPr lvl="1" algn="just"/>
            <a:r>
              <a:rPr lang="fr-FR" smtClean="0"/>
              <a:t>Respect des règles de lutte contre la blanchiment d’argent</a:t>
            </a:r>
          </a:p>
          <a:p>
            <a:pPr lvl="1" algn="just"/>
            <a:endParaRPr lang="fr-FR" smtClean="0"/>
          </a:p>
          <a:p>
            <a:pPr algn="just"/>
            <a:r>
              <a:rPr lang="fr-FR" smtClean="0"/>
              <a:t>Dans une structure ad hoc</a:t>
            </a:r>
          </a:p>
          <a:p>
            <a:pPr lvl="1" algn="just"/>
            <a:r>
              <a:rPr lang="fr-FR" smtClean="0"/>
              <a:t>Possible </a:t>
            </a:r>
          </a:p>
          <a:p>
            <a:pPr algn="just"/>
            <a:endParaRPr lang="fr-FR" smtClean="0"/>
          </a:p>
          <a:p>
            <a:pPr algn="just"/>
            <a:r>
              <a:rPr lang="fr-FR" smtClean="0"/>
              <a:t>Dans un cabinet d’expertise comptable</a:t>
            </a:r>
          </a:p>
          <a:p>
            <a:pPr lvl="1" algn="just"/>
            <a:r>
              <a:rPr lang="fr-FR" smtClean="0"/>
              <a:t>Impossible tant que la NP sur les activités commerciales n’est pas disponible</a:t>
            </a:r>
          </a:p>
          <a:p>
            <a:pPr algn="just"/>
            <a:endParaRPr lang="fr-FR" smtClean="0"/>
          </a:p>
          <a:p>
            <a:pPr algn="just"/>
            <a:endParaRPr lang="fr-FR" dirty="0"/>
          </a:p>
        </p:txBody>
      </p:sp>
    </p:spTree>
    <p:extLst>
      <p:ext uri="{BB962C8B-B14F-4D97-AF65-F5344CB8AC3E}">
        <p14:creationId xmlns:p14="http://schemas.microsoft.com/office/powerpoint/2010/main" val="772006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Réglementations spécifiques : intermédiaire en assurance</a:t>
            </a:r>
            <a:endParaRPr lang="fr-FR" dirty="0"/>
          </a:p>
        </p:txBody>
      </p:sp>
      <p:sp>
        <p:nvSpPr>
          <p:cNvPr id="4" name="Espace réservé du contenu 3"/>
          <p:cNvSpPr>
            <a:spLocks noGrp="1"/>
          </p:cNvSpPr>
          <p:nvPr>
            <p:ph idx="1"/>
          </p:nvPr>
        </p:nvSpPr>
        <p:spPr/>
        <p:txBody>
          <a:bodyPr/>
          <a:lstStyle/>
          <a:p>
            <a:pPr algn="just"/>
            <a:r>
              <a:rPr lang="fr-FR" smtClean="0"/>
              <a:t>Conditions</a:t>
            </a:r>
          </a:p>
          <a:p>
            <a:pPr lvl="1" algn="just"/>
            <a:r>
              <a:rPr lang="fr-FR" smtClean="0"/>
              <a:t>Inscription à l’ORIAS</a:t>
            </a:r>
          </a:p>
          <a:p>
            <a:pPr lvl="1" algn="just"/>
            <a:r>
              <a:rPr lang="fr-FR" smtClean="0"/>
              <a:t>Respect des règles de lutte contre la blanchiment d’argent</a:t>
            </a:r>
          </a:p>
          <a:p>
            <a:pPr algn="just"/>
            <a:r>
              <a:rPr lang="fr-FR" smtClean="0"/>
              <a:t>Dans une structure ad hoc</a:t>
            </a:r>
          </a:p>
          <a:p>
            <a:pPr lvl="1" algn="just"/>
            <a:r>
              <a:rPr lang="fr-FR" smtClean="0"/>
              <a:t>Possible pour les 4 métiers : courtier d’assurance, agent général d’assurance, mandataire d’assurance et mandataire d’intermédiaire d’assurance </a:t>
            </a:r>
          </a:p>
          <a:p>
            <a:pPr algn="just"/>
            <a:r>
              <a:rPr lang="fr-FR" smtClean="0"/>
              <a:t>Dans un cabinet d’expertise comptable</a:t>
            </a:r>
          </a:p>
          <a:p>
            <a:pPr lvl="1" algn="just"/>
            <a:r>
              <a:rPr lang="fr-FR" smtClean="0"/>
              <a:t>Possible seulement pour  le mandataire d’intermédiaire d’assurance </a:t>
            </a:r>
          </a:p>
          <a:p>
            <a:pPr lvl="1" algn="just"/>
            <a:r>
              <a:rPr lang="fr-FR" smtClean="0"/>
              <a:t>Mais impossible tant que la NP sur les activités commerciales et le décret sur le fonds de règlement ne sont pas disponibles</a:t>
            </a:r>
          </a:p>
          <a:p>
            <a:pPr algn="just"/>
            <a:endParaRPr lang="fr-FR" smtClean="0"/>
          </a:p>
          <a:p>
            <a:pPr algn="just"/>
            <a:endParaRPr lang="fr-FR" dirty="0"/>
          </a:p>
        </p:txBody>
      </p:sp>
    </p:spTree>
    <p:extLst>
      <p:ext uri="{BB962C8B-B14F-4D97-AF65-F5344CB8AC3E}">
        <p14:creationId xmlns:p14="http://schemas.microsoft.com/office/powerpoint/2010/main" val="3015556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Réglementations spécifiques : CIF</a:t>
            </a:r>
            <a:endParaRPr lang="fr-FR" dirty="0"/>
          </a:p>
        </p:txBody>
      </p:sp>
      <p:sp>
        <p:nvSpPr>
          <p:cNvPr id="4" name="Espace réservé du contenu 3"/>
          <p:cNvSpPr>
            <a:spLocks noGrp="1"/>
          </p:cNvSpPr>
          <p:nvPr>
            <p:ph idx="1"/>
          </p:nvPr>
        </p:nvSpPr>
        <p:spPr/>
        <p:txBody>
          <a:bodyPr/>
          <a:lstStyle/>
          <a:p>
            <a:pPr algn="just"/>
            <a:r>
              <a:rPr lang="fr-FR" smtClean="0"/>
              <a:t>Dans une structure ad hoc</a:t>
            </a:r>
          </a:p>
          <a:p>
            <a:pPr lvl="1" algn="just"/>
            <a:r>
              <a:rPr lang="fr-FR" smtClean="0"/>
              <a:t>Souscription d’une assurance </a:t>
            </a:r>
          </a:p>
          <a:p>
            <a:pPr lvl="1" algn="just"/>
            <a:r>
              <a:rPr lang="fr-FR" smtClean="0"/>
              <a:t>Adhésion à une association professionnelle </a:t>
            </a:r>
          </a:p>
          <a:p>
            <a:pPr lvl="1" algn="just"/>
            <a:r>
              <a:rPr lang="fr-FR" smtClean="0"/>
              <a:t>Immatriculation auprès de l’ORIAS </a:t>
            </a:r>
          </a:p>
          <a:p>
            <a:pPr lvl="1" algn="just"/>
            <a:r>
              <a:rPr lang="fr-FR" smtClean="0"/>
              <a:t>Interdiction de recevoir de fonds sans rapport avec l’exercice des fonctions de CIF ni d’instruments financiers </a:t>
            </a:r>
          </a:p>
          <a:p>
            <a:pPr lvl="1" algn="just"/>
            <a:r>
              <a:rPr lang="fr-FR" smtClean="0"/>
              <a:t>Acquittement d’une contribution annuelle à l’AMF </a:t>
            </a:r>
          </a:p>
          <a:p>
            <a:pPr lvl="1" algn="just"/>
            <a:r>
              <a:rPr lang="fr-FR" smtClean="0"/>
              <a:t>Lutte contre le blanchiment d’argent</a:t>
            </a:r>
          </a:p>
          <a:p>
            <a:pPr algn="just"/>
            <a:endParaRPr lang="fr-FR" smtClean="0"/>
          </a:p>
          <a:p>
            <a:pPr algn="just"/>
            <a:r>
              <a:rPr lang="fr-FR" smtClean="0"/>
              <a:t>Dans un cabinet d’expertise comptable</a:t>
            </a:r>
          </a:p>
          <a:p>
            <a:pPr lvl="1" algn="just"/>
            <a:r>
              <a:rPr lang="fr-FR" smtClean="0"/>
              <a:t>Possible sans condition (Code monétaire et financier)</a:t>
            </a:r>
          </a:p>
          <a:p>
            <a:pPr algn="just"/>
            <a:endParaRPr lang="fr-FR" smtClean="0"/>
          </a:p>
          <a:p>
            <a:pPr algn="just"/>
            <a:endParaRPr lang="fr-FR" dirty="0"/>
          </a:p>
        </p:txBody>
      </p:sp>
    </p:spTree>
    <p:extLst>
      <p:ext uri="{BB962C8B-B14F-4D97-AF65-F5344CB8AC3E}">
        <p14:creationId xmlns:p14="http://schemas.microsoft.com/office/powerpoint/2010/main" val="139926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L'offre de full services apparait dans le schéma général du référentiel normatif et déontologique </a:t>
            </a:r>
          </a:p>
          <a:p>
            <a:pPr lvl="1" algn="just">
              <a:buFont typeface="Wingdings" panose="05000000000000000000" pitchFamily="2" charset="2"/>
              <a:buChar char="q"/>
            </a:pPr>
            <a:r>
              <a:rPr lang="fr-FR" dirty="0" smtClean="0"/>
              <a:t>Vrai</a:t>
            </a:r>
          </a:p>
          <a:p>
            <a:pPr lvl="1" algn="just">
              <a:buFont typeface="Wingdings" panose="05000000000000000000" pitchFamily="2" charset="2"/>
              <a:buChar char="q"/>
            </a:pPr>
            <a:r>
              <a:rPr lang="fr-FR" dirty="0" smtClean="0"/>
              <a:t>Faux </a:t>
            </a:r>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614290"/>
            <a:ext cx="363544" cy="3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Réglementations spécifiques : IOBSP</a:t>
            </a:r>
            <a:endParaRPr lang="fr-FR" dirty="0"/>
          </a:p>
        </p:txBody>
      </p:sp>
      <p:sp>
        <p:nvSpPr>
          <p:cNvPr id="4" name="Espace réservé du contenu 3"/>
          <p:cNvSpPr>
            <a:spLocks noGrp="1"/>
          </p:cNvSpPr>
          <p:nvPr>
            <p:ph idx="1"/>
          </p:nvPr>
        </p:nvSpPr>
        <p:spPr/>
        <p:txBody>
          <a:bodyPr/>
          <a:lstStyle/>
          <a:p>
            <a:pPr algn="just"/>
            <a:r>
              <a:rPr lang="fr-FR" smtClean="0"/>
              <a:t>Dans une structure ad hoc</a:t>
            </a:r>
          </a:p>
          <a:p>
            <a:pPr lvl="1" algn="just"/>
            <a:r>
              <a:rPr lang="fr-FR" smtClean="0"/>
              <a:t>Condition d’honorabilité </a:t>
            </a:r>
          </a:p>
          <a:p>
            <a:pPr lvl="1" algn="just"/>
            <a:r>
              <a:rPr lang="fr-FR" smtClean="0"/>
              <a:t>Condition de capacité professionnelle </a:t>
            </a:r>
          </a:p>
          <a:p>
            <a:pPr lvl="1" algn="just"/>
            <a:r>
              <a:rPr lang="fr-FR" smtClean="0"/>
              <a:t>Condition de responsabilité civile professionnelle (assurance ou activité exercée sous l’entière responsabilité d’un mandant) </a:t>
            </a:r>
          </a:p>
          <a:p>
            <a:pPr lvl="1" algn="just"/>
            <a:r>
              <a:rPr lang="fr-FR" smtClean="0"/>
              <a:t>Condition de capacité financière (garantie financière ou activité exercée sous l’entière responsabilité d’un mandant)</a:t>
            </a:r>
          </a:p>
          <a:p>
            <a:pPr lvl="1" algn="just"/>
            <a:r>
              <a:rPr lang="fr-FR" smtClean="0"/>
              <a:t>Immatriculation auprès de l’ORIAS</a:t>
            </a:r>
          </a:p>
          <a:p>
            <a:pPr algn="just"/>
            <a:endParaRPr lang="fr-FR" smtClean="0"/>
          </a:p>
          <a:p>
            <a:pPr algn="just"/>
            <a:r>
              <a:rPr lang="fr-FR" smtClean="0"/>
              <a:t>Dans un cabinet d’expertise comptable</a:t>
            </a:r>
          </a:p>
          <a:p>
            <a:pPr lvl="1" algn="just"/>
            <a:r>
              <a:rPr lang="fr-FR" smtClean="0"/>
              <a:t>Possible sans condition (Code monétaire et financier)</a:t>
            </a:r>
          </a:p>
          <a:p>
            <a:pPr algn="just"/>
            <a:endParaRPr lang="fr-FR" smtClean="0"/>
          </a:p>
          <a:p>
            <a:pPr algn="just"/>
            <a:endParaRPr lang="fr-FR" dirty="0"/>
          </a:p>
        </p:txBody>
      </p:sp>
    </p:spTree>
    <p:extLst>
      <p:ext uri="{BB962C8B-B14F-4D97-AF65-F5344CB8AC3E}">
        <p14:creationId xmlns:p14="http://schemas.microsoft.com/office/powerpoint/2010/main" val="9415326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Réglementations spécifiques : service à la personne</a:t>
            </a:r>
            <a:endParaRPr lang="fr-FR" dirty="0"/>
          </a:p>
        </p:txBody>
      </p:sp>
      <p:sp>
        <p:nvSpPr>
          <p:cNvPr id="4" name="Espace réservé du contenu 3"/>
          <p:cNvSpPr>
            <a:spLocks noGrp="1"/>
          </p:cNvSpPr>
          <p:nvPr>
            <p:ph idx="1"/>
          </p:nvPr>
        </p:nvSpPr>
        <p:spPr/>
        <p:txBody>
          <a:bodyPr/>
          <a:lstStyle/>
          <a:p>
            <a:r>
              <a:rPr lang="fr-FR" smtClean="0"/>
              <a:t>Conditions</a:t>
            </a:r>
          </a:p>
          <a:p>
            <a:pPr lvl="1"/>
            <a:r>
              <a:rPr lang="fr-FR" smtClean="0"/>
              <a:t>Avoir pour activité exclusive les services à la personne</a:t>
            </a:r>
          </a:p>
          <a:p>
            <a:pPr lvl="1"/>
            <a:r>
              <a:rPr lang="fr-FR" smtClean="0"/>
              <a:t>Exercer cette activité au domicile du client</a:t>
            </a:r>
          </a:p>
          <a:p>
            <a:pPr lvl="1"/>
            <a:r>
              <a:rPr lang="fr-FR" smtClean="0"/>
              <a:t>Etre assuré sur le plan de la responsabilité civile professionnelle</a:t>
            </a:r>
          </a:p>
          <a:p>
            <a:pPr lvl="1"/>
            <a:endParaRPr lang="fr-FR" smtClean="0"/>
          </a:p>
          <a:p>
            <a:r>
              <a:rPr lang="fr-FR" smtClean="0"/>
              <a:t>Dans une structure ad hoc</a:t>
            </a:r>
          </a:p>
          <a:p>
            <a:pPr lvl="1"/>
            <a:r>
              <a:rPr lang="fr-FR" smtClean="0"/>
              <a:t>Permet de faire bénéficier de la réduction fiscale au client</a:t>
            </a:r>
          </a:p>
          <a:p>
            <a:endParaRPr lang="fr-FR" smtClean="0"/>
          </a:p>
          <a:p>
            <a:r>
              <a:rPr lang="fr-FR" smtClean="0"/>
              <a:t>Dans un cabinet d’expertise comptable</a:t>
            </a:r>
          </a:p>
          <a:p>
            <a:pPr lvl="1"/>
            <a:r>
              <a:rPr lang="fr-FR" smtClean="0"/>
              <a:t>Ne permet pas de faire bénéficier de la réduction fiscale au client</a:t>
            </a:r>
          </a:p>
          <a:p>
            <a:endParaRPr lang="fr-FR" smtClean="0"/>
          </a:p>
          <a:p>
            <a:endParaRPr lang="fr-FR" dirty="0"/>
          </a:p>
        </p:txBody>
      </p:sp>
    </p:spTree>
    <p:extLst>
      <p:ext uri="{BB962C8B-B14F-4D97-AF65-F5344CB8AC3E}">
        <p14:creationId xmlns:p14="http://schemas.microsoft.com/office/powerpoint/2010/main" val="278098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body" idx="1"/>
          </p:nvPr>
        </p:nvSpPr>
        <p:spPr/>
        <p:txBody>
          <a:bodyPr/>
          <a:lstStyle/>
          <a:p>
            <a:r>
              <a:rPr lang="fr-FR" dirty="0" smtClean="0"/>
              <a:t>Pour aller plus loin</a:t>
            </a:r>
            <a:endParaRPr lang="fr-FR" dirty="0"/>
          </a:p>
        </p:txBody>
      </p:sp>
      <p:sp>
        <p:nvSpPr>
          <p:cNvPr id="4" name="Titre 3"/>
          <p:cNvSpPr>
            <a:spLocks noGrp="1"/>
          </p:cNvSpPr>
          <p:nvPr>
            <p:ph type="title"/>
          </p:nvPr>
        </p:nvSpPr>
        <p:spPr/>
        <p:txBody>
          <a:bodyPr>
            <a:normAutofit/>
          </a:bodyPr>
          <a:lstStyle/>
          <a:p>
            <a:r>
              <a:rPr lang="fr-FR" dirty="0" smtClean="0"/>
              <a:t>Le full services ou l'offre multiservices   </a:t>
            </a:r>
            <a:endParaRPr lang="fr-FR" dirty="0"/>
          </a:p>
        </p:txBody>
      </p:sp>
    </p:spTree>
    <p:extLst>
      <p:ext uri="{BB962C8B-B14F-4D97-AF65-F5344CB8AC3E}">
        <p14:creationId xmlns:p14="http://schemas.microsoft.com/office/powerpoint/2010/main" val="3201282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p:cNvSpPr>
            <a:spLocks noGrp="1"/>
          </p:cNvSpPr>
          <p:nvPr>
            <p:ph type="title"/>
          </p:nvPr>
        </p:nvSpPr>
        <p:spPr/>
        <p:txBody>
          <a:bodyPr/>
          <a:lstStyle/>
          <a:p>
            <a:r>
              <a:rPr lang="fr-FR" smtClean="0"/>
              <a:t>Pour aller plus loin : le kit mission !</a:t>
            </a:r>
            <a:endParaRPr lang="fr-FR" dirty="0"/>
          </a:p>
        </p:txBody>
      </p:sp>
      <p:sp>
        <p:nvSpPr>
          <p:cNvPr id="3" name="Espace réservé du contenu 2"/>
          <p:cNvSpPr>
            <a:spLocks noGrp="1"/>
          </p:cNvSpPr>
          <p:nvPr>
            <p:ph idx="1"/>
          </p:nvPr>
        </p:nvSpPr>
        <p:spPr/>
        <p:txBody>
          <a:bodyPr/>
          <a:lstStyle/>
          <a:p>
            <a:r>
              <a:rPr lang="fr-FR" dirty="0" smtClean="0"/>
              <a:t>Un ouvrage</a:t>
            </a:r>
          </a:p>
          <a:p>
            <a:pPr lvl="1"/>
            <a:r>
              <a:rPr lang="fr-FR" dirty="0" smtClean="0"/>
              <a:t>Guide du full service</a:t>
            </a:r>
          </a:p>
          <a:p>
            <a:r>
              <a:rPr lang="fr-FR" dirty="0" smtClean="0"/>
              <a:t>Une clé</a:t>
            </a:r>
          </a:p>
          <a:p>
            <a:pPr lvl="1"/>
            <a:r>
              <a:rPr lang="fr-FR" dirty="0" smtClean="0"/>
              <a:t>Outils de communication</a:t>
            </a:r>
          </a:p>
          <a:p>
            <a:pPr lvl="2"/>
            <a:r>
              <a:rPr lang="fr-FR" dirty="0" smtClean="0"/>
              <a:t>Fiches missions </a:t>
            </a:r>
          </a:p>
          <a:p>
            <a:pPr lvl="2"/>
            <a:r>
              <a:rPr lang="fr-FR" dirty="0" smtClean="0"/>
              <a:t>Fiches marketing</a:t>
            </a:r>
          </a:p>
          <a:p>
            <a:pPr lvl="1"/>
            <a:r>
              <a:rPr lang="fr-FR" dirty="0" smtClean="0"/>
              <a:t>Outils pour réaliser la mission</a:t>
            </a:r>
          </a:p>
          <a:p>
            <a:pPr lvl="2"/>
            <a:r>
              <a:rPr lang="fr-FR" dirty="0" smtClean="0"/>
              <a:t>Formalités liées à certaines activités</a:t>
            </a:r>
          </a:p>
          <a:p>
            <a:pPr lvl="2"/>
            <a:r>
              <a:rPr lang="fr-FR" dirty="0" smtClean="0"/>
              <a:t>Fiches « activités »</a:t>
            </a:r>
          </a:p>
          <a:p>
            <a:pPr lvl="1"/>
            <a:r>
              <a:rPr lang="fr-FR" dirty="0" smtClean="0"/>
              <a:t>Sources</a:t>
            </a:r>
          </a:p>
          <a:p>
            <a:pPr lvl="2"/>
            <a:r>
              <a:rPr lang="fr-FR" dirty="0" smtClean="0"/>
              <a:t>Mémoires d’expertise comptable</a:t>
            </a:r>
          </a:p>
          <a:p>
            <a:pPr lvl="2"/>
            <a:r>
              <a:rPr lang="fr-FR" dirty="0" smtClean="0"/>
              <a:t>Formations proposées par le CFPC</a:t>
            </a:r>
          </a:p>
          <a:p>
            <a:pPr lvl="2"/>
            <a:r>
              <a:rPr lang="fr-FR" dirty="0" smtClean="0"/>
              <a:t>Ouvrages </a:t>
            </a:r>
          </a:p>
          <a:p>
            <a:pPr lvl="2"/>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476" y="4777979"/>
            <a:ext cx="1595787" cy="192204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209" y="1249586"/>
            <a:ext cx="2401189" cy="339116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6113" y="4410856"/>
            <a:ext cx="1278002" cy="1792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4256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aller plus loin</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8818">
            <a:off x="5493593" y="1998004"/>
            <a:ext cx="2248206" cy="296518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744" y="1537619"/>
            <a:ext cx="3068629" cy="431426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71707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1114596" y="1112839"/>
            <a:ext cx="8060972" cy="2490787"/>
          </a:xfrm>
          <a:ln w="9525"/>
        </p:spPr>
        <p:txBody>
          <a:bodyPr/>
          <a:lstStyle/>
          <a:p>
            <a:r>
              <a:rPr lang="fr-FR" dirty="0" smtClean="0"/>
              <a:t>Le full services ou l'offre multiservices   </a:t>
            </a:r>
            <a:endParaRPr dirty="0"/>
          </a:p>
        </p:txBody>
      </p:sp>
      <p:sp>
        <p:nvSpPr>
          <p:cNvPr id="5123" name="Sous-titre 3"/>
          <p:cNvSpPr>
            <a:spLocks noGrp="1"/>
          </p:cNvSpPr>
          <p:nvPr>
            <p:ph type="subTitle" idx="1"/>
          </p:nvPr>
        </p:nvSpPr>
        <p:spPr>
          <a:xfrm>
            <a:off x="1114596" y="4110038"/>
            <a:ext cx="8060972" cy="2473325"/>
          </a:xfrm>
        </p:spPr>
        <p:txBody>
          <a:bodyPr/>
          <a:lstStyle/>
          <a:p>
            <a:pPr>
              <a:spcBef>
                <a:spcPts val="625"/>
              </a:spcBef>
            </a:pPr>
            <a:r>
              <a:rPr lang="fr-FR" dirty="0" smtClean="0"/>
              <a:t>Merci de votre attention</a:t>
            </a:r>
            <a:endParaRPr dirty="0"/>
          </a:p>
        </p:txBody>
      </p:sp>
    </p:spTree>
    <p:extLst>
      <p:ext uri="{BB962C8B-B14F-4D97-AF65-F5344CB8AC3E}">
        <p14:creationId xmlns:p14="http://schemas.microsoft.com/office/powerpoint/2010/main" val="1328003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La domiciliation d'entreprise nécessite le respect de textes réglementant cette activité </a:t>
            </a:r>
          </a:p>
          <a:p>
            <a:pPr lvl="1" algn="just">
              <a:buFont typeface="Wingdings" panose="05000000000000000000" pitchFamily="2" charset="2"/>
              <a:buChar char="q"/>
            </a:pPr>
            <a:r>
              <a:rPr lang="fr-FR" dirty="0" smtClean="0"/>
              <a:t>Vrai</a:t>
            </a:r>
          </a:p>
          <a:p>
            <a:pPr lvl="1" algn="just">
              <a:buFont typeface="Wingdings" panose="05000000000000000000" pitchFamily="2" charset="2"/>
              <a:buChar char="q"/>
            </a:pPr>
            <a:r>
              <a:rPr lang="fr-FR" dirty="0" smtClean="0"/>
              <a:t>Faux </a:t>
            </a:r>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113682"/>
            <a:ext cx="435563" cy="43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9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Les missions réalisées dans le cadre du full service doivent obligatoirement être faites au sein d'une structure inscrite à l'OEC</a:t>
            </a:r>
          </a:p>
          <a:p>
            <a:pPr lvl="1" algn="just">
              <a:buFont typeface="Wingdings" panose="05000000000000000000" pitchFamily="2" charset="2"/>
              <a:buChar char="q"/>
            </a:pPr>
            <a:r>
              <a:rPr lang="fr-FR" dirty="0" smtClean="0"/>
              <a:t>Vrai</a:t>
            </a:r>
          </a:p>
          <a:p>
            <a:pPr lvl="1" algn="just">
              <a:buFont typeface="Wingdings" panose="05000000000000000000" pitchFamily="2" charset="2"/>
              <a:buChar char="q"/>
            </a:pPr>
            <a:r>
              <a:rPr lang="fr-FR" dirty="0" smtClean="0"/>
              <a:t>Faux </a:t>
            </a:r>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617738"/>
            <a:ext cx="363544" cy="3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Quiz</a:t>
            </a:r>
          </a:p>
        </p:txBody>
      </p:sp>
      <p:sp>
        <p:nvSpPr>
          <p:cNvPr id="12291" name="Espace réservé du contenu 2"/>
          <p:cNvSpPr>
            <a:spLocks noGrp="1"/>
          </p:cNvSpPr>
          <p:nvPr>
            <p:ph idx="1"/>
          </p:nvPr>
        </p:nvSpPr>
        <p:spPr/>
        <p:txBody>
          <a:bodyPr/>
          <a:lstStyle/>
          <a:p>
            <a:pPr algn="just"/>
            <a:r>
              <a:rPr lang="fr-FR" dirty="0" smtClean="0"/>
              <a:t>En l’état actuel des textes, certaines missions réalisées dans le cadre du full service doivent obligatoirement être faites au sein de structure ad hoc</a:t>
            </a:r>
          </a:p>
          <a:p>
            <a:pPr lvl="1" algn="just">
              <a:buFont typeface="Wingdings" panose="05000000000000000000" pitchFamily="2" charset="2"/>
              <a:buChar char="q"/>
            </a:pPr>
            <a:r>
              <a:rPr lang="fr-FR" dirty="0" smtClean="0"/>
              <a:t>Vrai</a:t>
            </a:r>
          </a:p>
          <a:p>
            <a:pPr lvl="1" algn="just">
              <a:buFont typeface="Wingdings" panose="05000000000000000000" pitchFamily="2" charset="2"/>
              <a:buChar char="q"/>
            </a:pPr>
            <a:r>
              <a:rPr lang="fr-FR" dirty="0" smtClean="0"/>
              <a:t>Faux </a:t>
            </a:r>
          </a:p>
        </p:txBody>
      </p:sp>
      <p:pic>
        <p:nvPicPr>
          <p:cNvPr id="4" name="Picture 2" descr="C:\Users\eferdjallah-cherel\AppData\Local\Microsoft\Windows\Temporary Internet Files\Content.IE5\JD8IXM3Y\MC9004413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4" y="2545730"/>
            <a:ext cx="363544" cy="3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chier_base_Powerpoint_2010_pagination centrée">
  <a:themeElements>
    <a:clrScheme name="CFPC_2010">
      <a:dk1>
        <a:srgbClr val="1F497D"/>
      </a:dk1>
      <a:lt1>
        <a:sysClr val="window" lastClr="FFFFFF"/>
      </a:lt1>
      <a:dk2>
        <a:srgbClr val="763DA1"/>
      </a:dk2>
      <a:lt2>
        <a:srgbClr val="E9EBD5"/>
      </a:lt2>
      <a:accent1>
        <a:srgbClr val="548DD4"/>
      </a:accent1>
      <a:accent2>
        <a:srgbClr val="6FA16F"/>
      </a:accent2>
      <a:accent3>
        <a:srgbClr val="8DB3E2"/>
      </a:accent3>
      <a:accent4>
        <a:srgbClr val="B0AFC1"/>
      </a:accent4>
      <a:accent5>
        <a:srgbClr val="F08D3C"/>
      </a:accent5>
      <a:accent6>
        <a:srgbClr val="F5B433"/>
      </a:accent6>
      <a:hlink>
        <a:srgbClr val="921E1E"/>
      </a:hlink>
      <a:folHlink>
        <a:srgbClr val="EC53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Fichier_base_Powerpoint_2010_pagination centrée</Template>
  <TotalTime>796</TotalTime>
  <Words>2217</Words>
  <Application>Microsoft Office PowerPoint</Application>
  <PresentationFormat>Personnalisé</PresentationFormat>
  <Paragraphs>527</Paragraphs>
  <Slides>65</Slides>
  <Notes>65</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65</vt:i4>
      </vt:variant>
    </vt:vector>
  </HeadingPairs>
  <TitlesOfParts>
    <vt:vector size="68" baseType="lpstr">
      <vt:lpstr>Fichier_base_Powerpoint_2010_pagination centrée</vt:lpstr>
      <vt:lpstr>Feuille Microsoft Excel 97-2003</vt:lpstr>
      <vt:lpstr>Graphique</vt:lpstr>
      <vt:lpstr>Présentation PowerPoint</vt:lpstr>
      <vt:lpstr>Objectifs</vt:lpstr>
      <vt:lpstr>Sommaire de l’atelier</vt:lpstr>
      <vt:lpstr>Introduction</vt:lpstr>
      <vt:lpstr>Quiz</vt:lpstr>
      <vt:lpstr>Quiz</vt:lpstr>
      <vt:lpstr>Quiz</vt:lpstr>
      <vt:lpstr>Quiz</vt:lpstr>
      <vt:lpstr>Quiz</vt:lpstr>
      <vt:lpstr>Quiz</vt:lpstr>
      <vt:lpstr>Quiz</vt:lpstr>
      <vt:lpstr>Quiz</vt:lpstr>
      <vt:lpstr>Quiz</vt:lpstr>
      <vt:lpstr>Quiz</vt:lpstr>
      <vt:lpstr>Séquence 1</vt:lpstr>
      <vt:lpstr>Le full service pour qui ?</vt:lpstr>
      <vt:lpstr>Attente des clients et des non-clients</vt:lpstr>
      <vt:lpstr>Les prestations demandées à d’autres … pourtant parfaitement maîtrisées par les experts-comptables</vt:lpstr>
      <vt:lpstr>Les prestations demandées à d’autres… pourquoi ?</vt:lpstr>
      <vt:lpstr>Séquence 2</vt:lpstr>
      <vt:lpstr>Le full services, pourquoi ?</vt:lpstr>
      <vt:lpstr>La vocation du chef d’entreprise</vt:lpstr>
      <vt:lpstr>Evolution des textes de la profession</vt:lpstr>
      <vt:lpstr>Zoom sur le marché des particuliers</vt:lpstr>
      <vt:lpstr>Zoom sur les activités commerciales</vt:lpstr>
      <vt:lpstr>Ce que prévoit la future NP sur les activités commerciales</vt:lpstr>
      <vt:lpstr>Ce que prévoit la future NP sur les activités commerciales</vt:lpstr>
      <vt:lpstr>Zoom sur le maniement de fonds</vt:lpstr>
      <vt:lpstr>Zoom sur l’extension du périmètre</vt:lpstr>
      <vt:lpstr>Zoom sur l’extension du périmètre</vt:lpstr>
      <vt:lpstr>Zoom sur l’extension du périmètre</vt:lpstr>
      <vt:lpstr>Zoom sur l’extension du périmètre</vt:lpstr>
      <vt:lpstr>Zoom sur l’extension du périmètre</vt:lpstr>
      <vt:lpstr>Zoom sur l’extension du périmètre</vt:lpstr>
      <vt:lpstr>Comparatif France - Europe</vt:lpstr>
      <vt:lpstr>Les cabinets et les évolutions réglementaires</vt:lpstr>
      <vt:lpstr>La confiance en l’avenir</vt:lpstr>
      <vt:lpstr>Stratégie actuelle des cabinets</vt:lpstr>
      <vt:lpstr>Stratégie future des cabinets</vt:lpstr>
      <vt:lpstr>Séquence 3</vt:lpstr>
      <vt:lpstr>Le full services, c‘est quoi ?</vt:lpstr>
      <vt:lpstr>Le full services, c’est quoi ?</vt:lpstr>
      <vt:lpstr>Ce qui ne peut pas être proposé  dans le cadre d’un full services par la profession</vt:lpstr>
      <vt:lpstr>Ce qui ne peut pas être proposé  dans le cadre d’un full services par la profession</vt:lpstr>
      <vt:lpstr>Ce qui ne peut pas être proposé  dans le cadre d’un full services par la profession</vt:lpstr>
      <vt:lpstr>Ce qui ne peut pas être proposé  dans le cadre d’un full services par la profession</vt:lpstr>
      <vt:lpstr>Ce qui ne peut pas être proposé dans le cadre  d’un full services par la profession : en résumé</vt:lpstr>
      <vt:lpstr>L’activité traditionnelle en expertise comptable : déjà du full service !</vt:lpstr>
      <vt:lpstr>Séquence 4</vt:lpstr>
      <vt:lpstr>Comment faire ?</vt:lpstr>
      <vt:lpstr>Le principe : penser client</vt:lpstr>
      <vt:lpstr>Le principe : penser client</vt:lpstr>
      <vt:lpstr>Repenser l’offre</vt:lpstr>
      <vt:lpstr>Repenser l’offre</vt:lpstr>
      <vt:lpstr>En conclusion, comment faire pour construire son offre ?</vt:lpstr>
      <vt:lpstr>Dans quelle structure faire du full services ?</vt:lpstr>
      <vt:lpstr>Réglementations spécifiques : domiciliation</vt:lpstr>
      <vt:lpstr>Réglementations spécifiques : intermédiaire en assurance</vt:lpstr>
      <vt:lpstr>Réglementations spécifiques : CIF</vt:lpstr>
      <vt:lpstr>Réglementations spécifiques : IOBSP</vt:lpstr>
      <vt:lpstr>Réglementations spécifiques : service à la personne</vt:lpstr>
      <vt:lpstr>Le full services ou l'offre multiservices   </vt:lpstr>
      <vt:lpstr>Pour aller plus loin : le kit mission !</vt:lpstr>
      <vt:lpstr>Pour aller plus loin</vt:lpstr>
      <vt:lpstr>Le full services ou l'offre multiservices   </vt:lpstr>
    </vt:vector>
  </TitlesOfParts>
  <Company>CFPC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Géraldine Olivette</dc:creator>
  <cp:lastModifiedBy>Kadija</cp:lastModifiedBy>
  <cp:revision>103</cp:revision>
  <cp:lastPrinted>2015-10-12T07:27:50Z</cp:lastPrinted>
  <dcterms:created xsi:type="dcterms:W3CDTF">2010-08-10T12:59:36Z</dcterms:created>
  <dcterms:modified xsi:type="dcterms:W3CDTF">2016-12-05T14:02:36Z</dcterms:modified>
</cp:coreProperties>
</file>